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23" r:id="rId2"/>
    <p:sldId id="259" r:id="rId3"/>
    <p:sldId id="316" r:id="rId4"/>
    <p:sldId id="317" r:id="rId5"/>
    <p:sldId id="318" r:id="rId6"/>
    <p:sldId id="303" r:id="rId7"/>
    <p:sldId id="308" r:id="rId8"/>
    <p:sldId id="310" r:id="rId9"/>
    <p:sldId id="309" r:id="rId10"/>
    <p:sldId id="311" r:id="rId11"/>
    <p:sldId id="299" r:id="rId12"/>
    <p:sldId id="276" r:id="rId13"/>
    <p:sldId id="313" r:id="rId14"/>
    <p:sldId id="300" r:id="rId15"/>
    <p:sldId id="302" r:id="rId16"/>
    <p:sldId id="285" r:id="rId17"/>
    <p:sldId id="305" r:id="rId18"/>
    <p:sldId id="287" r:id="rId19"/>
    <p:sldId id="286" r:id="rId20"/>
    <p:sldId id="301" r:id="rId21"/>
    <p:sldId id="296" r:id="rId22"/>
    <p:sldId id="320" r:id="rId23"/>
    <p:sldId id="321" r:id="rId24"/>
    <p:sldId id="289" r:id="rId25"/>
    <p:sldId id="294" r:id="rId26"/>
    <p:sldId id="291" r:id="rId27"/>
    <p:sldId id="295" r:id="rId28"/>
    <p:sldId id="290" r:id="rId29"/>
    <p:sldId id="297" r:id="rId30"/>
    <p:sldId id="298" r:id="rId31"/>
    <p:sldId id="293" r:id="rId32"/>
    <p:sldId id="307" r:id="rId33"/>
    <p:sldId id="319" r:id="rId34"/>
    <p:sldId id="306" r:id="rId35"/>
    <p:sldId id="304" r:id="rId36"/>
    <p:sldId id="312" r:id="rId37"/>
    <p:sldId id="32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James Dean" initials="J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52" autoAdjust="0"/>
    <p:restoredTop sz="94660"/>
  </p:normalViewPr>
  <p:slideViewPr>
    <p:cSldViewPr snapToGrid="0">
      <p:cViewPr>
        <p:scale>
          <a:sx n="75" d="100"/>
          <a:sy n="75" d="100"/>
        </p:scale>
        <p:origin x="819" y="588"/>
      </p:cViewPr>
      <p:guideLst/>
    </p:cSldViewPr>
  </p:slideViewPr>
  <p:notesTextViewPr>
    <p:cViewPr>
      <p:scale>
        <a:sx n="1" d="1"/>
        <a:sy n="1" d="1"/>
      </p:scale>
      <p:origin x="0" y="0"/>
    </p:cViewPr>
  </p:notesTextViewPr>
  <p:notesViewPr>
    <p:cSldViewPr snapToGrid="0">
      <p:cViewPr varScale="1">
        <p:scale>
          <a:sx n="79" d="100"/>
          <a:sy n="79" d="100"/>
        </p:scale>
        <p:origin x="2709" y="6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246DFA-7A10-4D94-A202-FDA15C5B4C8F}" type="datetimeFigureOut">
              <a:rPr lang="en-CA" smtClean="0"/>
              <a:t>2017-10-28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DB9CB-31FF-4F33-BFDC-EA18BB3E357A}" type="slidenum">
              <a:rPr lang="en-CA" smtClean="0"/>
              <a:t>‹#›</a:t>
            </a:fld>
            <a:endParaRPr lang="en-CA"/>
          </a:p>
        </p:txBody>
      </p:sp>
    </p:spTree>
    <p:extLst>
      <p:ext uri="{BB962C8B-B14F-4D97-AF65-F5344CB8AC3E}">
        <p14:creationId xmlns:p14="http://schemas.microsoft.com/office/powerpoint/2010/main" val="3557997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Entrepreneur from Vancouver Canada</a:t>
            </a:r>
          </a:p>
          <a:p>
            <a:endParaRPr lang="en-CA" dirty="0"/>
          </a:p>
          <a:p>
            <a:r>
              <a:rPr lang="en-CA" dirty="0"/>
              <a:t>I am actively involve in 2 associations for the ventilation industry</a:t>
            </a:r>
          </a:p>
          <a:p>
            <a:r>
              <a:rPr lang="en-CA" dirty="0"/>
              <a:t>HVI- </a:t>
            </a:r>
            <a:r>
              <a:rPr lang="en-CA" dirty="0" err="1"/>
              <a:t>resi</a:t>
            </a:r>
            <a:endParaRPr lang="en-CA" dirty="0"/>
          </a:p>
          <a:p>
            <a:endParaRPr lang="en-CA" dirty="0"/>
          </a:p>
          <a:p>
            <a:r>
              <a:rPr lang="en-CA" dirty="0" err="1"/>
              <a:t>Cerification</a:t>
            </a:r>
            <a:r>
              <a:rPr lang="en-CA" dirty="0"/>
              <a:t> program,  2</a:t>
            </a:r>
            <a:r>
              <a:rPr lang="en-CA" baseline="30000" dirty="0"/>
              <a:t>nd</a:t>
            </a:r>
            <a:r>
              <a:rPr lang="en-CA" dirty="0"/>
              <a:t> driving growth of the industry through lobbying and education</a:t>
            </a:r>
          </a:p>
          <a:p>
            <a:endParaRPr lang="en-CA" dirty="0"/>
          </a:p>
          <a:p>
            <a:r>
              <a:rPr lang="en-CA" dirty="0"/>
              <a:t>Played in the 2005 world series of poker</a:t>
            </a:r>
          </a:p>
        </p:txBody>
      </p:sp>
      <p:sp>
        <p:nvSpPr>
          <p:cNvPr id="4" name="Slide Number Placeholder 3"/>
          <p:cNvSpPr>
            <a:spLocks noGrp="1"/>
          </p:cNvSpPr>
          <p:nvPr>
            <p:ph type="sldNum" sz="quarter" idx="10"/>
          </p:nvPr>
        </p:nvSpPr>
        <p:spPr/>
        <p:txBody>
          <a:bodyPr/>
          <a:lstStyle/>
          <a:p>
            <a:fld id="{196DB9CB-31FF-4F33-BFDC-EA18BB3E357A}" type="slidenum">
              <a:rPr lang="en-CA" smtClean="0"/>
              <a:t>12</a:t>
            </a:fld>
            <a:endParaRPr lang="en-CA"/>
          </a:p>
        </p:txBody>
      </p:sp>
    </p:spTree>
    <p:extLst>
      <p:ext uri="{BB962C8B-B14F-4D97-AF65-F5344CB8AC3E}">
        <p14:creationId xmlns:p14="http://schemas.microsoft.com/office/powerpoint/2010/main" val="459656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One of the challenge of</a:t>
            </a:r>
            <a:r>
              <a:rPr lang="en-US" baseline="0" dirty="0"/>
              <a:t> heat recovery system manufacturers is trying to differentiate their products to not be a commodity.</a:t>
            </a:r>
          </a:p>
          <a:p>
            <a:endParaRPr lang="en-US" baseline="0" dirty="0"/>
          </a:p>
          <a:p>
            <a:r>
              <a:rPr lang="en-US" baseline="0" dirty="0"/>
              <a:t>One of the key ways to differentiate on the components. </a:t>
            </a:r>
          </a:p>
          <a:p>
            <a:endParaRPr lang="en-US" baseline="0" dirty="0"/>
          </a:p>
          <a:p>
            <a:endParaRPr lang="en-US" dirty="0"/>
          </a:p>
        </p:txBody>
      </p:sp>
    </p:spTree>
    <p:extLst>
      <p:ext uri="{BB962C8B-B14F-4D97-AF65-F5344CB8AC3E}">
        <p14:creationId xmlns:p14="http://schemas.microsoft.com/office/powerpoint/2010/main" val="3318090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4FD73483-B615-461A-B104-A35700880731}" type="datetimeFigureOut">
              <a:rPr lang="en-CA" smtClean="0"/>
              <a:t>2017-10-28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3854552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FD73483-B615-461A-B104-A35700880731}" type="datetimeFigureOut">
              <a:rPr lang="en-CA" smtClean="0"/>
              <a:t>2017-10-28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1877362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D73483-B615-461A-B104-A35700880731}" type="datetimeFigureOut">
              <a:rPr lang="en-CA" smtClean="0"/>
              <a:t>2017-10-28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1723997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4FD73483-B615-461A-B104-A35700880731}" type="datetimeFigureOut">
              <a:rPr lang="en-CA" smtClean="0"/>
              <a:t>2017-10-28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3539049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4FD73483-B615-461A-B104-A35700880731}" type="datetimeFigureOut">
              <a:rPr lang="en-CA" smtClean="0"/>
              <a:t>2017-10-28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724276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4FD73483-B615-461A-B104-A35700880731}" type="datetimeFigureOut">
              <a:rPr lang="en-CA" smtClean="0"/>
              <a:t>2017-10-28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49725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D73483-B615-461A-B104-A35700880731}" type="datetimeFigureOut">
              <a:rPr lang="en-CA" smtClean="0"/>
              <a:t>2017-10-28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52024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D73483-B615-461A-B104-A35700880731}" type="datetimeFigureOut">
              <a:rPr lang="en-CA" smtClean="0"/>
              <a:t>2017-10-28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1018427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D73483-B615-461A-B104-A35700880731}" type="datetimeFigureOut">
              <a:rPr lang="en-CA" smtClean="0"/>
              <a:t>2017-10-28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418432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FD73483-B615-461A-B104-A35700880731}" type="datetimeFigureOut">
              <a:rPr lang="en-CA" smtClean="0"/>
              <a:t>2017-10-28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3911203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FD73483-B615-461A-B104-A35700880731}" type="datetimeFigureOut">
              <a:rPr lang="en-CA" smtClean="0"/>
              <a:t>2017-10-28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7B0403-2FE2-4F72-B803-7E79BBDC6E79}" type="slidenum">
              <a:rPr lang="en-CA" smtClean="0"/>
              <a:t>‹#›</a:t>
            </a:fld>
            <a:endParaRPr lang="en-CA"/>
          </a:p>
        </p:txBody>
      </p:sp>
    </p:spTree>
    <p:extLst>
      <p:ext uri="{BB962C8B-B14F-4D97-AF65-F5344CB8AC3E}">
        <p14:creationId xmlns:p14="http://schemas.microsoft.com/office/powerpoint/2010/main" val="70199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73483-B615-461A-B104-A35700880731}" type="datetimeFigureOut">
              <a:rPr lang="en-CA" smtClean="0"/>
              <a:t>2017-10-28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B0403-2FE2-4F72-B803-7E79BBDC6E79}" type="slidenum">
              <a:rPr lang="en-CA" smtClean="0"/>
              <a:t>‹#›</a:t>
            </a:fld>
            <a:endParaRPr lang="en-CA"/>
          </a:p>
        </p:txBody>
      </p:sp>
    </p:spTree>
    <p:extLst>
      <p:ext uri="{BB962C8B-B14F-4D97-AF65-F5344CB8AC3E}">
        <p14:creationId xmlns:p14="http://schemas.microsoft.com/office/powerpoint/2010/main" val="2509171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hyperlink" Target="https://www.youtube.com/watch?v=CasrjYhZB1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445A8-CF5F-44C7-84A3-2805F642293D}"/>
              </a:ext>
            </a:extLst>
          </p:cNvPr>
          <p:cNvSpPr>
            <a:spLocks noGrp="1"/>
          </p:cNvSpPr>
          <p:nvPr>
            <p:ph type="ctrTitle"/>
          </p:nvPr>
        </p:nvSpPr>
        <p:spPr/>
        <p:txBody>
          <a:bodyPr/>
          <a:lstStyle/>
          <a:p>
            <a:r>
              <a:rPr lang="en-CA" dirty="0"/>
              <a:t>West Bay Passive House</a:t>
            </a:r>
          </a:p>
        </p:txBody>
      </p:sp>
      <p:sp>
        <p:nvSpPr>
          <p:cNvPr id="3" name="Subtitle 2">
            <a:extLst>
              <a:ext uri="{FF2B5EF4-FFF2-40B4-BE49-F238E27FC236}">
                <a16:creationId xmlns:a16="http://schemas.microsoft.com/office/drawing/2014/main" id="{33F912E3-721D-4D73-9058-98D7F1F7BEAE}"/>
              </a:ext>
            </a:extLst>
          </p:cNvPr>
          <p:cNvSpPr>
            <a:spLocks noGrp="1"/>
          </p:cNvSpPr>
          <p:nvPr>
            <p:ph type="subTitle" idx="1"/>
          </p:nvPr>
        </p:nvSpPr>
        <p:spPr/>
        <p:txBody>
          <a:bodyPr/>
          <a:lstStyle/>
          <a:p>
            <a:r>
              <a:rPr lang="en-CA" dirty="0"/>
              <a:t>Presented By Teddy Dean and James Dean</a:t>
            </a:r>
          </a:p>
          <a:p>
            <a:r>
              <a:rPr lang="en-CA" dirty="0"/>
              <a:t>To West Bay Public School Grade 6 Class</a:t>
            </a:r>
          </a:p>
        </p:txBody>
      </p:sp>
    </p:spTree>
    <p:extLst>
      <p:ext uri="{BB962C8B-B14F-4D97-AF65-F5344CB8AC3E}">
        <p14:creationId xmlns:p14="http://schemas.microsoft.com/office/powerpoint/2010/main" val="1006436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4567" y="870589"/>
            <a:ext cx="7260355" cy="5216027"/>
          </a:xfrm>
          <a:prstGeom prst="rect">
            <a:avLst/>
          </a:prstGeom>
        </p:spPr>
      </p:pic>
      <p:sp>
        <p:nvSpPr>
          <p:cNvPr id="6" name="Title 1"/>
          <p:cNvSpPr>
            <a:spLocks noGrp="1"/>
          </p:cNvSpPr>
          <p:nvPr>
            <p:ph type="title"/>
          </p:nvPr>
        </p:nvSpPr>
        <p:spPr>
          <a:xfrm>
            <a:off x="344931" y="80054"/>
            <a:ext cx="11566849" cy="608269"/>
          </a:xfrm>
        </p:spPr>
        <p:txBody>
          <a:bodyPr>
            <a:normAutofit fontScale="90000"/>
          </a:bodyPr>
          <a:lstStyle/>
          <a:p>
            <a:pPr algn="l"/>
            <a:r>
              <a:rPr lang="en-US" sz="3200" dirty="0">
                <a:solidFill>
                  <a:srgbClr val="0070C0"/>
                </a:solidFill>
              </a:rPr>
              <a:t>Our Passive House Goals: Comfortable, Healthy, Beautiful &amp; Energy Efficiency </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20609" y="946236"/>
            <a:ext cx="1646240" cy="164624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20609" y="3232946"/>
            <a:ext cx="3489862" cy="2903247"/>
          </a:xfrm>
          <a:prstGeom prst="rect">
            <a:avLst/>
          </a:prstGeom>
        </p:spPr>
      </p:pic>
      <p:sp>
        <p:nvSpPr>
          <p:cNvPr id="5" name="Right Arrow 4"/>
          <p:cNvSpPr/>
          <p:nvPr/>
        </p:nvSpPr>
        <p:spPr>
          <a:xfrm flipH="1">
            <a:off x="10666509" y="5664736"/>
            <a:ext cx="403123" cy="243075"/>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Image result for net zero energy certification canada">
            <a:extLst>
              <a:ext uri="{FF2B5EF4-FFF2-40B4-BE49-F238E27FC236}">
                <a16:creationId xmlns:a16="http://schemas.microsoft.com/office/drawing/2014/main" id="{06E66587-5778-4521-8C6A-462C7F5B4AC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92285" y="1325563"/>
            <a:ext cx="1532867" cy="85159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FD21C48-7569-40E1-8193-29742F114F95}"/>
              </a:ext>
            </a:extLst>
          </p:cNvPr>
          <p:cNvSpPr txBox="1"/>
          <p:nvPr/>
        </p:nvSpPr>
        <p:spPr>
          <a:xfrm>
            <a:off x="505085" y="6161897"/>
            <a:ext cx="11406695" cy="646331"/>
          </a:xfrm>
          <a:prstGeom prst="rect">
            <a:avLst/>
          </a:prstGeom>
          <a:noFill/>
          <a:ln>
            <a:solidFill>
              <a:schemeClr val="tx1"/>
            </a:solidFill>
          </a:ln>
        </p:spPr>
        <p:txBody>
          <a:bodyPr wrap="square" rtlCol="0">
            <a:spAutoFit/>
          </a:bodyPr>
          <a:lstStyle/>
          <a:p>
            <a:r>
              <a:rPr lang="en-CA" dirty="0"/>
              <a:t>We are going to get our new house built and certified to 3 different labelling programs that all about using less energy.  Our goal is to sell more energy back to BC Hydro over the year than we use.</a:t>
            </a:r>
          </a:p>
        </p:txBody>
      </p:sp>
    </p:spTree>
    <p:extLst>
      <p:ext uri="{BB962C8B-B14F-4D97-AF65-F5344CB8AC3E}">
        <p14:creationId xmlns:p14="http://schemas.microsoft.com/office/powerpoint/2010/main" val="480727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A5813E-04EF-45CF-A088-6118020CB057}"/>
              </a:ext>
            </a:extLst>
          </p:cNvPr>
          <p:cNvPicPr>
            <a:picLocks noChangeAspect="1"/>
          </p:cNvPicPr>
          <p:nvPr/>
        </p:nvPicPr>
        <p:blipFill>
          <a:blip r:embed="rId2"/>
          <a:stretch>
            <a:fillRect/>
          </a:stretch>
        </p:blipFill>
        <p:spPr>
          <a:xfrm>
            <a:off x="663191" y="0"/>
            <a:ext cx="10321106" cy="5812711"/>
          </a:xfrm>
          <a:prstGeom prst="rect">
            <a:avLst/>
          </a:prstGeom>
        </p:spPr>
      </p:pic>
      <p:sp>
        <p:nvSpPr>
          <p:cNvPr id="3" name="TextBox 2">
            <a:extLst>
              <a:ext uri="{FF2B5EF4-FFF2-40B4-BE49-F238E27FC236}">
                <a16:creationId xmlns:a16="http://schemas.microsoft.com/office/drawing/2014/main" id="{9BE2A0F8-E53A-4B3A-8F5D-89FF9C361850}"/>
              </a:ext>
            </a:extLst>
          </p:cNvPr>
          <p:cNvSpPr txBox="1"/>
          <p:nvPr/>
        </p:nvSpPr>
        <p:spPr>
          <a:xfrm>
            <a:off x="505085" y="6056390"/>
            <a:ext cx="11406695" cy="646331"/>
          </a:xfrm>
          <a:prstGeom prst="rect">
            <a:avLst/>
          </a:prstGeom>
          <a:noFill/>
          <a:ln>
            <a:solidFill>
              <a:schemeClr val="tx1"/>
            </a:solidFill>
          </a:ln>
        </p:spPr>
        <p:txBody>
          <a:bodyPr wrap="square" rtlCol="0">
            <a:spAutoFit/>
          </a:bodyPr>
          <a:lstStyle/>
          <a:p>
            <a:r>
              <a:rPr lang="en-CA" dirty="0"/>
              <a:t>Since the Industrial revolution and the invention for the internal combustion engine we are burning more carbon based fuels like gasoline and coal which is increasing Carbon Dioxide levels and contributing to Climate Change</a:t>
            </a:r>
          </a:p>
        </p:txBody>
      </p:sp>
    </p:spTree>
    <p:extLst>
      <p:ext uri="{BB962C8B-B14F-4D97-AF65-F5344CB8AC3E}">
        <p14:creationId xmlns:p14="http://schemas.microsoft.com/office/powerpoint/2010/main" val="1258707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co2 levels graph">
            <a:extLst>
              <a:ext uri="{FF2B5EF4-FFF2-40B4-BE49-F238E27FC236}">
                <a16:creationId xmlns:a16="http://schemas.microsoft.com/office/drawing/2014/main" id="{941BA026-1557-46E8-8382-80A2C65CB75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21A4F47-CA4A-4DA5-85E6-55CC7E7B0B29}"/>
              </a:ext>
            </a:extLst>
          </p:cNvPr>
          <p:cNvSpPr txBox="1"/>
          <p:nvPr/>
        </p:nvSpPr>
        <p:spPr>
          <a:xfrm>
            <a:off x="9460939" y="2286988"/>
            <a:ext cx="1440523" cy="1015663"/>
          </a:xfrm>
          <a:prstGeom prst="rect">
            <a:avLst/>
          </a:prstGeom>
          <a:solidFill>
            <a:schemeClr val="bg1"/>
          </a:solidFill>
          <a:ln>
            <a:solidFill>
              <a:schemeClr val="tx1"/>
            </a:solidFill>
          </a:ln>
        </p:spPr>
        <p:txBody>
          <a:bodyPr wrap="none" rtlCol="0">
            <a:spAutoFit/>
          </a:bodyPr>
          <a:lstStyle/>
          <a:p>
            <a:pPr algn="ctr"/>
            <a:r>
              <a:rPr lang="en-CA" sz="2000" b="1" dirty="0"/>
              <a:t>Automobile</a:t>
            </a:r>
          </a:p>
          <a:p>
            <a:pPr algn="ctr"/>
            <a:r>
              <a:rPr lang="en-CA" sz="2000" b="1" dirty="0"/>
              <a:t>Production</a:t>
            </a:r>
          </a:p>
          <a:p>
            <a:pPr algn="ctr"/>
            <a:r>
              <a:rPr lang="en-CA" sz="2000" b="1" dirty="0"/>
              <a:t>Begins</a:t>
            </a:r>
          </a:p>
        </p:txBody>
      </p:sp>
      <p:cxnSp>
        <p:nvCxnSpPr>
          <p:cNvPr id="6" name="Straight Arrow Connector 5">
            <a:extLst>
              <a:ext uri="{FF2B5EF4-FFF2-40B4-BE49-F238E27FC236}">
                <a16:creationId xmlns:a16="http://schemas.microsoft.com/office/drawing/2014/main" id="{2CFF8AFE-3C38-4C44-B3FB-827C5718EB72}"/>
              </a:ext>
            </a:extLst>
          </p:cNvPr>
          <p:cNvCxnSpPr>
            <a:cxnSpLocks/>
            <a:stCxn id="4" idx="2"/>
          </p:cNvCxnSpPr>
          <p:nvPr/>
        </p:nvCxnSpPr>
        <p:spPr>
          <a:xfrm>
            <a:off x="10181201" y="3302651"/>
            <a:ext cx="703109" cy="12693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2E67B36-71E3-456D-BAAA-1162758ABB93}"/>
              </a:ext>
            </a:extLst>
          </p:cNvPr>
          <p:cNvSpPr txBox="1"/>
          <p:nvPr/>
        </p:nvSpPr>
        <p:spPr>
          <a:xfrm>
            <a:off x="7186564" y="3518477"/>
            <a:ext cx="1337802" cy="1015663"/>
          </a:xfrm>
          <a:prstGeom prst="rect">
            <a:avLst/>
          </a:prstGeom>
          <a:solidFill>
            <a:schemeClr val="bg1"/>
          </a:solidFill>
          <a:ln>
            <a:solidFill>
              <a:schemeClr val="tx1"/>
            </a:solidFill>
          </a:ln>
        </p:spPr>
        <p:txBody>
          <a:bodyPr wrap="none" rtlCol="0">
            <a:spAutoFit/>
          </a:bodyPr>
          <a:lstStyle/>
          <a:p>
            <a:pPr algn="ctr"/>
            <a:r>
              <a:rPr lang="en-CA" sz="2000" b="1" dirty="0"/>
              <a:t>Industrial</a:t>
            </a:r>
          </a:p>
          <a:p>
            <a:pPr algn="ctr"/>
            <a:r>
              <a:rPr lang="en-CA" sz="2000" b="1" dirty="0"/>
              <a:t>Revolution</a:t>
            </a:r>
          </a:p>
          <a:p>
            <a:pPr algn="ctr"/>
            <a:r>
              <a:rPr lang="en-CA" sz="2000" b="1" dirty="0"/>
              <a:t>Begins</a:t>
            </a:r>
          </a:p>
        </p:txBody>
      </p:sp>
      <p:cxnSp>
        <p:nvCxnSpPr>
          <p:cNvPr id="10" name="Straight Arrow Connector 9">
            <a:extLst>
              <a:ext uri="{FF2B5EF4-FFF2-40B4-BE49-F238E27FC236}">
                <a16:creationId xmlns:a16="http://schemas.microsoft.com/office/drawing/2014/main" id="{26389A0C-7B0B-45C7-A189-CB2DFC3C9D47}"/>
              </a:ext>
            </a:extLst>
          </p:cNvPr>
          <p:cNvCxnSpPr>
            <a:cxnSpLocks/>
          </p:cNvCxnSpPr>
          <p:nvPr/>
        </p:nvCxnSpPr>
        <p:spPr>
          <a:xfrm>
            <a:off x="8524366" y="4534140"/>
            <a:ext cx="1037505" cy="49014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8033E42-351F-4E34-94FA-78BA34084F40}"/>
              </a:ext>
            </a:extLst>
          </p:cNvPr>
          <p:cNvSpPr txBox="1"/>
          <p:nvPr/>
        </p:nvSpPr>
        <p:spPr>
          <a:xfrm>
            <a:off x="8672597" y="3518477"/>
            <a:ext cx="1360373" cy="707886"/>
          </a:xfrm>
          <a:prstGeom prst="rect">
            <a:avLst/>
          </a:prstGeom>
          <a:solidFill>
            <a:schemeClr val="bg1"/>
          </a:solidFill>
          <a:ln>
            <a:solidFill>
              <a:schemeClr val="tx1"/>
            </a:solidFill>
          </a:ln>
        </p:spPr>
        <p:txBody>
          <a:bodyPr wrap="none" rtlCol="0">
            <a:spAutoFit/>
          </a:bodyPr>
          <a:lstStyle/>
          <a:p>
            <a:pPr algn="ctr"/>
            <a:r>
              <a:rPr lang="en-CA" sz="2000" b="1" dirty="0"/>
              <a:t> Oil Wells</a:t>
            </a:r>
          </a:p>
          <a:p>
            <a:pPr algn="ctr"/>
            <a:r>
              <a:rPr lang="en-CA" sz="2000" b="1" dirty="0"/>
              <a:t>Discovered</a:t>
            </a:r>
          </a:p>
        </p:txBody>
      </p:sp>
      <p:cxnSp>
        <p:nvCxnSpPr>
          <p:cNvPr id="15" name="Straight Arrow Connector 14">
            <a:extLst>
              <a:ext uri="{FF2B5EF4-FFF2-40B4-BE49-F238E27FC236}">
                <a16:creationId xmlns:a16="http://schemas.microsoft.com/office/drawing/2014/main" id="{859915C4-09B3-4704-9B13-BF70D5411F83}"/>
              </a:ext>
            </a:extLst>
          </p:cNvPr>
          <p:cNvCxnSpPr>
            <a:cxnSpLocks/>
          </p:cNvCxnSpPr>
          <p:nvPr/>
        </p:nvCxnSpPr>
        <p:spPr>
          <a:xfrm>
            <a:off x="9404353" y="4235745"/>
            <a:ext cx="1047337" cy="55208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BCC7728-AA08-4F4C-A11D-19C586C62D89}"/>
              </a:ext>
            </a:extLst>
          </p:cNvPr>
          <p:cNvSpPr txBox="1"/>
          <p:nvPr/>
        </p:nvSpPr>
        <p:spPr>
          <a:xfrm>
            <a:off x="505085" y="6397561"/>
            <a:ext cx="11406695" cy="369332"/>
          </a:xfrm>
          <a:prstGeom prst="rect">
            <a:avLst/>
          </a:prstGeom>
          <a:noFill/>
          <a:ln>
            <a:solidFill>
              <a:schemeClr val="tx1"/>
            </a:solidFill>
          </a:ln>
        </p:spPr>
        <p:txBody>
          <a:bodyPr wrap="square" rtlCol="0">
            <a:spAutoFit/>
          </a:bodyPr>
          <a:lstStyle/>
          <a:p>
            <a:r>
              <a:rPr lang="en-CA" dirty="0"/>
              <a:t>Here you can see a graph of the C02 levels increasing significantly since the 1800’s when these events began</a:t>
            </a:r>
          </a:p>
        </p:txBody>
      </p:sp>
    </p:spTree>
    <p:extLst>
      <p:ext uri="{BB962C8B-B14F-4D97-AF65-F5344CB8AC3E}">
        <p14:creationId xmlns:p14="http://schemas.microsoft.com/office/powerpoint/2010/main" val="307112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EC6B95-A845-4CE5-A90A-77AD022B62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5512" y="45218"/>
            <a:ext cx="10242210" cy="6146667"/>
          </a:xfrm>
          <a:prstGeom prst="rect">
            <a:avLst/>
          </a:prstGeom>
        </p:spPr>
      </p:pic>
      <p:sp>
        <p:nvSpPr>
          <p:cNvPr id="3" name="TextBox 2">
            <a:extLst>
              <a:ext uri="{FF2B5EF4-FFF2-40B4-BE49-F238E27FC236}">
                <a16:creationId xmlns:a16="http://schemas.microsoft.com/office/drawing/2014/main" id="{7DA6EDCF-8F66-4F75-8868-23A343EFB538}"/>
              </a:ext>
            </a:extLst>
          </p:cNvPr>
          <p:cNvSpPr txBox="1"/>
          <p:nvPr/>
        </p:nvSpPr>
        <p:spPr>
          <a:xfrm>
            <a:off x="511435" y="6397561"/>
            <a:ext cx="11406695" cy="369332"/>
          </a:xfrm>
          <a:prstGeom prst="rect">
            <a:avLst/>
          </a:prstGeom>
          <a:noFill/>
          <a:ln>
            <a:solidFill>
              <a:schemeClr val="tx1"/>
            </a:solidFill>
          </a:ln>
        </p:spPr>
        <p:txBody>
          <a:bodyPr wrap="square" rtlCol="0">
            <a:spAutoFit/>
          </a:bodyPr>
          <a:lstStyle/>
          <a:p>
            <a:pPr algn="ctr"/>
            <a:r>
              <a:rPr lang="en-CA" dirty="0"/>
              <a:t>You can also see that since the early 1900’s temperatures have risen by about 2 degrees Celsius</a:t>
            </a:r>
          </a:p>
        </p:txBody>
      </p:sp>
    </p:spTree>
    <p:extLst>
      <p:ext uri="{BB962C8B-B14F-4D97-AF65-F5344CB8AC3E}">
        <p14:creationId xmlns:p14="http://schemas.microsoft.com/office/powerpoint/2010/main" val="381084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limate change before and after">
            <a:extLst>
              <a:ext uri="{FF2B5EF4-FFF2-40B4-BE49-F238E27FC236}">
                <a16:creationId xmlns:a16="http://schemas.microsoft.com/office/drawing/2014/main" id="{4E3369E1-3FD7-4E4D-B97B-06FDC917CC2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2612" y="0"/>
            <a:ext cx="10823257" cy="60917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5C2A81-F314-4144-915A-195560F4431D}"/>
              </a:ext>
            </a:extLst>
          </p:cNvPr>
          <p:cNvSpPr txBox="1"/>
          <p:nvPr/>
        </p:nvSpPr>
        <p:spPr>
          <a:xfrm>
            <a:off x="505085" y="6397561"/>
            <a:ext cx="11406695" cy="369332"/>
          </a:xfrm>
          <a:prstGeom prst="rect">
            <a:avLst/>
          </a:prstGeom>
          <a:noFill/>
          <a:ln>
            <a:solidFill>
              <a:schemeClr val="tx1"/>
            </a:solidFill>
          </a:ln>
        </p:spPr>
        <p:txBody>
          <a:bodyPr wrap="square" rtlCol="0">
            <a:spAutoFit/>
          </a:bodyPr>
          <a:lstStyle/>
          <a:p>
            <a:pPr algn="ctr"/>
            <a:r>
              <a:rPr lang="en-CA" dirty="0"/>
              <a:t>This rise in temperatures is having an effect on our planet with glaciers melting at a faster pace</a:t>
            </a:r>
          </a:p>
        </p:txBody>
      </p:sp>
    </p:spTree>
    <p:extLst>
      <p:ext uri="{BB962C8B-B14F-4D97-AF65-F5344CB8AC3E}">
        <p14:creationId xmlns:p14="http://schemas.microsoft.com/office/powerpoint/2010/main" val="429087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B15528-A764-4D46-A247-AA0024BF21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9617" y="0"/>
            <a:ext cx="9684841" cy="6311288"/>
          </a:xfrm>
          <a:prstGeom prst="rect">
            <a:avLst/>
          </a:prstGeom>
        </p:spPr>
      </p:pic>
      <p:sp>
        <p:nvSpPr>
          <p:cNvPr id="3" name="TextBox 2">
            <a:extLst>
              <a:ext uri="{FF2B5EF4-FFF2-40B4-BE49-F238E27FC236}">
                <a16:creationId xmlns:a16="http://schemas.microsoft.com/office/drawing/2014/main" id="{420486FA-1D84-4C99-B12E-C3ACE04E9DA4}"/>
              </a:ext>
            </a:extLst>
          </p:cNvPr>
          <p:cNvSpPr txBox="1"/>
          <p:nvPr/>
        </p:nvSpPr>
        <p:spPr>
          <a:xfrm>
            <a:off x="95459" y="6397561"/>
            <a:ext cx="11811297" cy="369332"/>
          </a:xfrm>
          <a:prstGeom prst="rect">
            <a:avLst/>
          </a:prstGeom>
          <a:noFill/>
          <a:ln>
            <a:solidFill>
              <a:schemeClr val="tx1"/>
            </a:solidFill>
          </a:ln>
        </p:spPr>
        <p:txBody>
          <a:bodyPr wrap="square" rtlCol="0">
            <a:spAutoFit/>
          </a:bodyPr>
          <a:lstStyle/>
          <a:p>
            <a:pPr algn="ctr"/>
            <a:r>
              <a:rPr lang="en-CA" dirty="0"/>
              <a:t>More storms and flooding is occurring from rising temperatures and more humidity in the air from the oceans warming</a:t>
            </a:r>
          </a:p>
        </p:txBody>
      </p:sp>
    </p:spTree>
    <p:extLst>
      <p:ext uri="{BB962C8B-B14F-4D97-AF65-F5344CB8AC3E}">
        <p14:creationId xmlns:p14="http://schemas.microsoft.com/office/powerpoint/2010/main" val="167847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ak oil">
            <a:extLst>
              <a:ext uri="{FF2B5EF4-FFF2-40B4-BE49-F238E27FC236}">
                <a16:creationId xmlns:a16="http://schemas.microsoft.com/office/drawing/2014/main" id="{D2A4A737-34D9-48AE-9D6F-17107C864B0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1682" y="734964"/>
            <a:ext cx="11576834" cy="50546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04C186-C460-4F71-B914-0DA335F9BFED}"/>
              </a:ext>
            </a:extLst>
          </p:cNvPr>
          <p:cNvSpPr txBox="1"/>
          <p:nvPr/>
        </p:nvSpPr>
        <p:spPr>
          <a:xfrm>
            <a:off x="1" y="6136303"/>
            <a:ext cx="12192000" cy="369332"/>
          </a:xfrm>
          <a:prstGeom prst="rect">
            <a:avLst/>
          </a:prstGeom>
          <a:noFill/>
          <a:ln>
            <a:solidFill>
              <a:schemeClr val="tx1"/>
            </a:solidFill>
          </a:ln>
        </p:spPr>
        <p:txBody>
          <a:bodyPr wrap="square" rtlCol="0">
            <a:spAutoFit/>
          </a:bodyPr>
          <a:lstStyle/>
          <a:p>
            <a:pPr algn="ctr"/>
            <a:r>
              <a:rPr lang="en-CA" dirty="0"/>
              <a:t>We are also running out of oil. Fortunately renewable power like Solar and wind are coming down in cost and being used more </a:t>
            </a:r>
          </a:p>
        </p:txBody>
      </p:sp>
    </p:spTree>
    <p:extLst>
      <p:ext uri="{BB962C8B-B14F-4D97-AF65-F5344CB8AC3E}">
        <p14:creationId xmlns:p14="http://schemas.microsoft.com/office/powerpoint/2010/main" val="2451493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energy consumption buildings">
            <a:extLst>
              <a:ext uri="{FF2B5EF4-FFF2-40B4-BE49-F238E27FC236}">
                <a16:creationId xmlns:a16="http://schemas.microsoft.com/office/drawing/2014/main" id="{2E6264CE-22A9-4A68-9E4C-86A09328170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35464" y="308476"/>
            <a:ext cx="9968774" cy="56610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0AFF10-20E1-42D7-BEB8-FE5DFC4988FA}"/>
              </a:ext>
            </a:extLst>
          </p:cNvPr>
          <p:cNvSpPr txBox="1"/>
          <p:nvPr/>
        </p:nvSpPr>
        <p:spPr>
          <a:xfrm>
            <a:off x="1" y="6384861"/>
            <a:ext cx="12261850" cy="369332"/>
          </a:xfrm>
          <a:prstGeom prst="rect">
            <a:avLst/>
          </a:prstGeom>
          <a:noFill/>
          <a:ln>
            <a:solidFill>
              <a:schemeClr val="tx1"/>
            </a:solidFill>
          </a:ln>
        </p:spPr>
        <p:txBody>
          <a:bodyPr wrap="square" rtlCol="0">
            <a:spAutoFit/>
          </a:bodyPr>
          <a:lstStyle/>
          <a:p>
            <a:pPr algn="ctr"/>
            <a:r>
              <a:rPr lang="en-CA" dirty="0"/>
              <a:t>Buildings use 40% of the energy in North America and homes used 22% with heating &amp; cooling the two biggest users of energy </a:t>
            </a:r>
          </a:p>
        </p:txBody>
      </p:sp>
    </p:spTree>
    <p:extLst>
      <p:ext uri="{BB962C8B-B14F-4D97-AF65-F5344CB8AC3E}">
        <p14:creationId xmlns:p14="http://schemas.microsoft.com/office/powerpoint/2010/main" val="3464504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assive house">
            <a:extLst>
              <a:ext uri="{FF2B5EF4-FFF2-40B4-BE49-F238E27FC236}">
                <a16:creationId xmlns:a16="http://schemas.microsoft.com/office/drawing/2014/main" id="{55A35C4E-FF5E-4832-8ACD-99D9393403B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494239" cy="57543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68C667E-FB3B-4C87-9DCD-5C87C2602B1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67603" y="270139"/>
            <a:ext cx="4655876" cy="4655876"/>
          </a:xfrm>
          <a:prstGeom prst="rect">
            <a:avLst/>
          </a:prstGeom>
        </p:spPr>
      </p:pic>
      <p:sp>
        <p:nvSpPr>
          <p:cNvPr id="7" name="Rectangle 6">
            <a:extLst>
              <a:ext uri="{FF2B5EF4-FFF2-40B4-BE49-F238E27FC236}">
                <a16:creationId xmlns:a16="http://schemas.microsoft.com/office/drawing/2014/main" id="{11A27EAB-2B5E-47DD-B6E0-4E147D901AC1}"/>
              </a:ext>
            </a:extLst>
          </p:cNvPr>
          <p:cNvSpPr/>
          <p:nvPr/>
        </p:nvSpPr>
        <p:spPr>
          <a:xfrm>
            <a:off x="6273212" y="5211720"/>
            <a:ext cx="4900509" cy="646331"/>
          </a:xfrm>
          <a:prstGeom prst="rect">
            <a:avLst/>
          </a:prstGeom>
        </p:spPr>
        <p:txBody>
          <a:bodyPr wrap="none">
            <a:spAutoFit/>
          </a:bodyPr>
          <a:lstStyle/>
          <a:p>
            <a:r>
              <a:rPr lang="en-CA" dirty="0">
                <a:hlinkClick r:id="rId4"/>
              </a:rPr>
              <a:t>https://www.youtube.com/watch?v=CasrjYhZB1M</a:t>
            </a:r>
            <a:endParaRPr lang="en-CA" dirty="0"/>
          </a:p>
          <a:p>
            <a:endParaRPr lang="en-CA" dirty="0"/>
          </a:p>
        </p:txBody>
      </p:sp>
      <p:sp>
        <p:nvSpPr>
          <p:cNvPr id="6" name="TextBox 5">
            <a:extLst>
              <a:ext uri="{FF2B5EF4-FFF2-40B4-BE49-F238E27FC236}">
                <a16:creationId xmlns:a16="http://schemas.microsoft.com/office/drawing/2014/main" id="{85B054C1-E096-4864-9072-183CE6887DAB}"/>
              </a:ext>
            </a:extLst>
          </p:cNvPr>
          <p:cNvSpPr txBox="1"/>
          <p:nvPr/>
        </p:nvSpPr>
        <p:spPr>
          <a:xfrm>
            <a:off x="95459" y="5990602"/>
            <a:ext cx="11811297" cy="646331"/>
          </a:xfrm>
          <a:prstGeom prst="rect">
            <a:avLst/>
          </a:prstGeom>
          <a:noFill/>
          <a:ln>
            <a:solidFill>
              <a:schemeClr val="tx1"/>
            </a:solidFill>
          </a:ln>
        </p:spPr>
        <p:txBody>
          <a:bodyPr wrap="square" rtlCol="0">
            <a:spAutoFit/>
          </a:bodyPr>
          <a:lstStyle/>
          <a:p>
            <a:pPr algn="ctr"/>
            <a:r>
              <a:rPr lang="en-CA" dirty="0"/>
              <a:t>This is why we have decided to build a passive house.  If we follow a few simple building principles we can reduce the amount of heating and cooling by 90% and the cost should be only 10% more. Here is a great video explaining Passive House.</a:t>
            </a:r>
          </a:p>
        </p:txBody>
      </p:sp>
    </p:spTree>
    <p:extLst>
      <p:ext uri="{BB962C8B-B14F-4D97-AF65-F5344CB8AC3E}">
        <p14:creationId xmlns:p14="http://schemas.microsoft.com/office/powerpoint/2010/main" val="661086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1308" y="259035"/>
            <a:ext cx="5188668" cy="5634323"/>
          </a:xfrm>
          <a:prstGeom prst="rect">
            <a:avLst/>
          </a:prstGeom>
        </p:spPr>
      </p:pic>
      <p:pic>
        <p:nvPicPr>
          <p:cNvPr id="2" name="Picture 1">
            <a:extLst>
              <a:ext uri="{FF2B5EF4-FFF2-40B4-BE49-F238E27FC236}">
                <a16:creationId xmlns:a16="http://schemas.microsoft.com/office/drawing/2014/main" id="{84EF4A41-490E-426E-8DFB-94C83594E7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74524" y="136698"/>
            <a:ext cx="4494110" cy="5992147"/>
          </a:xfrm>
          <a:prstGeom prst="rect">
            <a:avLst/>
          </a:prstGeom>
        </p:spPr>
      </p:pic>
      <p:sp>
        <p:nvSpPr>
          <p:cNvPr id="5" name="TextBox 4">
            <a:extLst>
              <a:ext uri="{FF2B5EF4-FFF2-40B4-BE49-F238E27FC236}">
                <a16:creationId xmlns:a16="http://schemas.microsoft.com/office/drawing/2014/main" id="{88F4A611-8292-4F39-BFCA-D1AE53E5518E}"/>
              </a:ext>
            </a:extLst>
          </p:cNvPr>
          <p:cNvSpPr txBox="1"/>
          <p:nvPr/>
        </p:nvSpPr>
        <p:spPr>
          <a:xfrm>
            <a:off x="120340" y="6211669"/>
            <a:ext cx="11811297" cy="646331"/>
          </a:xfrm>
          <a:prstGeom prst="rect">
            <a:avLst/>
          </a:prstGeom>
          <a:noFill/>
          <a:ln>
            <a:solidFill>
              <a:schemeClr val="tx1"/>
            </a:solidFill>
          </a:ln>
        </p:spPr>
        <p:txBody>
          <a:bodyPr wrap="square" rtlCol="0">
            <a:spAutoFit/>
          </a:bodyPr>
          <a:lstStyle/>
          <a:p>
            <a:pPr algn="ctr"/>
            <a:r>
              <a:rPr lang="en-CA" dirty="0"/>
              <a:t>The first principle is to have well insulated walls with a lot of insulation.  Our walls will be 15” thick with insulation on both the inside and outside of the wall</a:t>
            </a:r>
          </a:p>
        </p:txBody>
      </p:sp>
    </p:spTree>
    <p:extLst>
      <p:ext uri="{BB962C8B-B14F-4D97-AF65-F5344CB8AC3E}">
        <p14:creationId xmlns:p14="http://schemas.microsoft.com/office/powerpoint/2010/main" val="2963719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5"/>
          <p:cNvSpPr txBox="1"/>
          <p:nvPr/>
        </p:nvSpPr>
        <p:spPr>
          <a:xfrm>
            <a:off x="655034" y="82593"/>
            <a:ext cx="7905004" cy="584775"/>
          </a:xfrm>
          <a:prstGeom prst="rect">
            <a:avLst/>
          </a:prstGeom>
          <a:noFill/>
        </p:spPr>
        <p:txBody>
          <a:bodyPr wrap="square" rtlCol="0">
            <a:spAutoFit/>
          </a:bodyPr>
          <a:lstStyle/>
          <a:p>
            <a:r>
              <a:rPr lang="de-DE" sz="3200" b="1" dirty="0">
                <a:solidFill>
                  <a:srgbClr val="0070C0"/>
                </a:solidFill>
                <a:latin typeface="+mj-lt"/>
                <a:cs typeface="DINComp-BoldIta" panose="020B0804020101020102" pitchFamily="34" charset="0"/>
              </a:rPr>
              <a:t>Prefab Super Airtight Wall Panels</a:t>
            </a:r>
          </a:p>
        </p:txBody>
      </p:sp>
      <p:cxnSp>
        <p:nvCxnSpPr>
          <p:cNvPr id="16" name="Gerade Verbindung 7"/>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78012" y="985172"/>
            <a:ext cx="7050759" cy="3962527"/>
          </a:xfrm>
          <a:prstGeom prst="rect">
            <a:avLst/>
          </a:prstGeom>
        </p:spPr>
      </p:pic>
      <p:sp>
        <p:nvSpPr>
          <p:cNvPr id="9" name="TextBox 8"/>
          <p:cNvSpPr txBox="1"/>
          <p:nvPr/>
        </p:nvSpPr>
        <p:spPr>
          <a:xfrm>
            <a:off x="2336800" y="5118694"/>
            <a:ext cx="7191971" cy="369332"/>
          </a:xfrm>
          <a:prstGeom prst="rect">
            <a:avLst/>
          </a:prstGeom>
          <a:noFill/>
        </p:spPr>
        <p:txBody>
          <a:bodyPr wrap="square" lIns="0" tIns="0" rIns="0" bIns="0" rtlCol="0">
            <a:spAutoFit/>
          </a:bodyPr>
          <a:lstStyle/>
          <a:p>
            <a:pPr algn="ctr"/>
            <a:r>
              <a:rPr lang="en-CA" sz="2400" b="1" dirty="0" err="1"/>
              <a:t>Siga</a:t>
            </a:r>
            <a:r>
              <a:rPr lang="en-CA" sz="2400" b="1" dirty="0"/>
              <a:t> Membranes for airtightness and a dry envelope </a:t>
            </a:r>
            <a:endParaRPr lang="en-CA" sz="2400" dirty="0"/>
          </a:p>
        </p:txBody>
      </p:sp>
      <p:sp>
        <p:nvSpPr>
          <p:cNvPr id="8" name="TextBox 7">
            <a:extLst>
              <a:ext uri="{FF2B5EF4-FFF2-40B4-BE49-F238E27FC236}">
                <a16:creationId xmlns:a16="http://schemas.microsoft.com/office/drawing/2014/main" id="{68749C20-613C-4569-9F3C-1D1A29587B64}"/>
              </a:ext>
            </a:extLst>
          </p:cNvPr>
          <p:cNvSpPr txBox="1"/>
          <p:nvPr/>
        </p:nvSpPr>
        <p:spPr>
          <a:xfrm>
            <a:off x="95459" y="6060940"/>
            <a:ext cx="11811297" cy="646331"/>
          </a:xfrm>
          <a:prstGeom prst="rect">
            <a:avLst/>
          </a:prstGeom>
          <a:noFill/>
          <a:ln>
            <a:solidFill>
              <a:schemeClr val="tx1"/>
            </a:solidFill>
          </a:ln>
        </p:spPr>
        <p:txBody>
          <a:bodyPr wrap="square" rtlCol="0">
            <a:spAutoFit/>
          </a:bodyPr>
          <a:lstStyle/>
          <a:p>
            <a:pPr algn="ctr"/>
            <a:r>
              <a:rPr lang="en-CA" dirty="0"/>
              <a:t>We will use special membranes on the walls that will keep the cold air and water from coming in but allow any humidity to escape from the walls</a:t>
            </a:r>
          </a:p>
        </p:txBody>
      </p:sp>
    </p:spTree>
    <p:extLst>
      <p:ext uri="{BB962C8B-B14F-4D97-AF65-F5344CB8AC3E}">
        <p14:creationId xmlns:p14="http://schemas.microsoft.com/office/powerpoint/2010/main" val="3601767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E169FB-F5A3-4B5A-A9D9-293B137DD0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08389" y="876033"/>
            <a:ext cx="5598367" cy="3732245"/>
          </a:xfrm>
          <a:prstGeom prst="rect">
            <a:avLst/>
          </a:prstGeom>
        </p:spPr>
      </p:pic>
      <p:sp>
        <p:nvSpPr>
          <p:cNvPr id="6" name="TextBox 5">
            <a:extLst>
              <a:ext uri="{FF2B5EF4-FFF2-40B4-BE49-F238E27FC236}">
                <a16:creationId xmlns:a16="http://schemas.microsoft.com/office/drawing/2014/main" id="{EE7D5652-6EB1-47E7-B4DD-995660DE804D}"/>
              </a:ext>
            </a:extLst>
          </p:cNvPr>
          <p:cNvSpPr txBox="1"/>
          <p:nvPr/>
        </p:nvSpPr>
        <p:spPr>
          <a:xfrm>
            <a:off x="938946" y="355941"/>
            <a:ext cx="5209375" cy="646331"/>
          </a:xfrm>
          <a:prstGeom prst="rect">
            <a:avLst/>
          </a:prstGeom>
          <a:noFill/>
        </p:spPr>
        <p:txBody>
          <a:bodyPr wrap="none" rtlCol="0">
            <a:spAutoFit/>
          </a:bodyPr>
          <a:lstStyle/>
          <a:p>
            <a:r>
              <a:rPr lang="en-CA" sz="3600" dirty="0"/>
              <a:t>Building with Pre-fab Walls</a:t>
            </a:r>
          </a:p>
        </p:txBody>
      </p:sp>
      <p:sp>
        <p:nvSpPr>
          <p:cNvPr id="7" name="TextBox 6">
            <a:extLst>
              <a:ext uri="{FF2B5EF4-FFF2-40B4-BE49-F238E27FC236}">
                <a16:creationId xmlns:a16="http://schemas.microsoft.com/office/drawing/2014/main" id="{E7C6712F-2B4C-4341-BC19-79B904BABCDD}"/>
              </a:ext>
            </a:extLst>
          </p:cNvPr>
          <p:cNvSpPr txBox="1"/>
          <p:nvPr/>
        </p:nvSpPr>
        <p:spPr>
          <a:xfrm>
            <a:off x="64359" y="5902059"/>
            <a:ext cx="12121421" cy="646331"/>
          </a:xfrm>
          <a:prstGeom prst="rect">
            <a:avLst/>
          </a:prstGeom>
          <a:noFill/>
          <a:ln>
            <a:solidFill>
              <a:schemeClr val="tx1"/>
            </a:solidFill>
          </a:ln>
        </p:spPr>
        <p:txBody>
          <a:bodyPr wrap="square" rtlCol="0">
            <a:spAutoFit/>
          </a:bodyPr>
          <a:lstStyle/>
          <a:p>
            <a:pPr algn="ctr"/>
            <a:r>
              <a:rPr lang="en-CA" dirty="0"/>
              <a:t>Our walls, floors and roof will be made inside a factory, delivered on a truck and assembled on site with a crane.  This allows for quick and better quality construction.  We looked at two different types of prefab walls and went with CLT’s and </a:t>
            </a:r>
            <a:r>
              <a:rPr lang="en-CA" dirty="0" err="1"/>
              <a:t>Roxul</a:t>
            </a:r>
            <a:r>
              <a:rPr lang="en-CA" dirty="0"/>
              <a:t> insulation  </a:t>
            </a:r>
          </a:p>
        </p:txBody>
      </p:sp>
      <p:pic>
        <p:nvPicPr>
          <p:cNvPr id="2050" name="Picture 2" descr="Image result for clt wood">
            <a:extLst>
              <a:ext uri="{FF2B5EF4-FFF2-40B4-BE49-F238E27FC236}">
                <a16:creationId xmlns:a16="http://schemas.microsoft.com/office/drawing/2014/main" id="{83D936B6-C384-421C-A227-4FAB80B846C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459" y="1257654"/>
            <a:ext cx="4184215" cy="23699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FB1B09B-80F9-4886-87D2-F9ADB55CDC91}"/>
              </a:ext>
            </a:extLst>
          </p:cNvPr>
          <p:cNvSpPr txBox="1"/>
          <p:nvPr/>
        </p:nvSpPr>
        <p:spPr>
          <a:xfrm>
            <a:off x="606103" y="5054570"/>
            <a:ext cx="4706125" cy="738664"/>
          </a:xfrm>
          <a:prstGeom prst="rect">
            <a:avLst/>
          </a:prstGeom>
          <a:noFill/>
        </p:spPr>
        <p:txBody>
          <a:bodyPr wrap="square" lIns="0" tIns="0" rIns="0" bIns="0" rtlCol="0">
            <a:spAutoFit/>
          </a:bodyPr>
          <a:lstStyle/>
          <a:p>
            <a:pPr algn="ctr"/>
            <a:r>
              <a:rPr lang="en-CA" sz="2400" b="1" dirty="0"/>
              <a:t>Cross-laminated Timbers (CLT) with </a:t>
            </a:r>
            <a:r>
              <a:rPr lang="en-CA" sz="2400" b="1" dirty="0" err="1"/>
              <a:t>Roxul</a:t>
            </a:r>
            <a:r>
              <a:rPr lang="en-CA" sz="2400" b="1" dirty="0"/>
              <a:t> Mineral wool Insulation</a:t>
            </a:r>
            <a:endParaRPr lang="en-CA" sz="2400" dirty="0"/>
          </a:p>
        </p:txBody>
      </p:sp>
      <p:sp>
        <p:nvSpPr>
          <p:cNvPr id="9" name="TextBox 8">
            <a:extLst>
              <a:ext uri="{FF2B5EF4-FFF2-40B4-BE49-F238E27FC236}">
                <a16:creationId xmlns:a16="http://schemas.microsoft.com/office/drawing/2014/main" id="{9C04F8EE-B892-4DB1-AB22-A657821AC1AC}"/>
              </a:ext>
            </a:extLst>
          </p:cNvPr>
          <p:cNvSpPr txBox="1"/>
          <p:nvPr/>
        </p:nvSpPr>
        <p:spPr>
          <a:xfrm>
            <a:off x="6945599" y="5108983"/>
            <a:ext cx="4961157" cy="738664"/>
          </a:xfrm>
          <a:prstGeom prst="rect">
            <a:avLst/>
          </a:prstGeom>
          <a:noFill/>
        </p:spPr>
        <p:txBody>
          <a:bodyPr wrap="square" lIns="0" tIns="0" rIns="0" bIns="0" rtlCol="0">
            <a:spAutoFit/>
          </a:bodyPr>
          <a:lstStyle/>
          <a:p>
            <a:pPr algn="ctr"/>
            <a:r>
              <a:rPr lang="en-CA" sz="2400" b="1" dirty="0"/>
              <a:t>Wood frame pre-fab with Cellulose Insulation</a:t>
            </a:r>
          </a:p>
        </p:txBody>
      </p:sp>
      <p:pic>
        <p:nvPicPr>
          <p:cNvPr id="2052" name="Picture 4" descr="Image result for roxul insulation">
            <a:extLst>
              <a:ext uri="{FF2B5EF4-FFF2-40B4-BE49-F238E27FC236}">
                <a16:creationId xmlns:a16="http://schemas.microsoft.com/office/drawing/2014/main" id="{9FC09239-87C3-49E7-A452-4447231EF30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47545" y="3058347"/>
            <a:ext cx="2436067" cy="1732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89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E01B1-24A7-4B5C-8209-E36D653BC60C}"/>
              </a:ext>
            </a:extLst>
          </p:cNvPr>
          <p:cNvSpPr>
            <a:spLocks noGrp="1"/>
          </p:cNvSpPr>
          <p:nvPr>
            <p:ph type="title"/>
          </p:nvPr>
        </p:nvSpPr>
        <p:spPr>
          <a:xfrm>
            <a:off x="35289" y="58280"/>
            <a:ext cx="12121421" cy="1325563"/>
          </a:xfrm>
        </p:spPr>
        <p:txBody>
          <a:bodyPr/>
          <a:lstStyle/>
          <a:p>
            <a:r>
              <a:rPr lang="en-CA" dirty="0"/>
              <a:t>Blower Door Test with Leakage of &lt;0.6 </a:t>
            </a:r>
            <a:r>
              <a:rPr lang="en-CA" dirty="0" err="1"/>
              <a:t>airchanges</a:t>
            </a:r>
            <a:r>
              <a:rPr lang="en-CA" dirty="0"/>
              <a:t>/hr</a:t>
            </a:r>
          </a:p>
        </p:txBody>
      </p:sp>
      <p:pic>
        <p:nvPicPr>
          <p:cNvPr id="4" name="Picture 3">
            <a:extLst>
              <a:ext uri="{FF2B5EF4-FFF2-40B4-BE49-F238E27FC236}">
                <a16:creationId xmlns:a16="http://schemas.microsoft.com/office/drawing/2014/main" id="{E7CA313E-7250-482C-AC4B-BA02F02EF8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6888" y="1315718"/>
            <a:ext cx="3336059" cy="4448079"/>
          </a:xfrm>
          <a:prstGeom prst="rect">
            <a:avLst/>
          </a:prstGeom>
        </p:spPr>
      </p:pic>
      <p:pic>
        <p:nvPicPr>
          <p:cNvPr id="5" name="Picture 4">
            <a:extLst>
              <a:ext uri="{FF2B5EF4-FFF2-40B4-BE49-F238E27FC236}">
                <a16:creationId xmlns:a16="http://schemas.microsoft.com/office/drawing/2014/main" id="{43E24152-5C7E-4D53-B89C-6D92DFDC7ABB}"/>
              </a:ext>
            </a:extLst>
          </p:cNvPr>
          <p:cNvPicPr>
            <a:picLocks noChangeAspect="1"/>
          </p:cNvPicPr>
          <p:nvPr/>
        </p:nvPicPr>
        <p:blipFill>
          <a:blip r:embed="rId3"/>
          <a:stretch>
            <a:fillRect/>
          </a:stretch>
        </p:blipFill>
        <p:spPr>
          <a:xfrm>
            <a:off x="5666792" y="1103924"/>
            <a:ext cx="5805296" cy="4779548"/>
          </a:xfrm>
          <a:prstGeom prst="rect">
            <a:avLst/>
          </a:prstGeom>
        </p:spPr>
      </p:pic>
      <p:sp>
        <p:nvSpPr>
          <p:cNvPr id="6" name="TextBox 5">
            <a:extLst>
              <a:ext uri="{FF2B5EF4-FFF2-40B4-BE49-F238E27FC236}">
                <a16:creationId xmlns:a16="http://schemas.microsoft.com/office/drawing/2014/main" id="{C4A26CE1-90F8-4137-9A11-0800C79F4B0F}"/>
              </a:ext>
            </a:extLst>
          </p:cNvPr>
          <p:cNvSpPr txBox="1"/>
          <p:nvPr/>
        </p:nvSpPr>
        <p:spPr>
          <a:xfrm>
            <a:off x="35289" y="6036165"/>
            <a:ext cx="12121421" cy="646331"/>
          </a:xfrm>
          <a:prstGeom prst="rect">
            <a:avLst/>
          </a:prstGeom>
          <a:noFill/>
          <a:ln>
            <a:solidFill>
              <a:schemeClr val="tx1"/>
            </a:solidFill>
          </a:ln>
        </p:spPr>
        <p:txBody>
          <a:bodyPr wrap="square" rtlCol="0">
            <a:spAutoFit/>
          </a:bodyPr>
          <a:lstStyle/>
          <a:p>
            <a:pPr algn="ctr"/>
            <a:r>
              <a:rPr lang="en-CA" dirty="0"/>
              <a:t>One of the tests we will do is called a blower door test to make sure there are no leaks in the walls, windows or doors.  The tightest leak rates by building codes are a maximum of 3 air changes per hour and for Passive House we must be less than 0.6</a:t>
            </a:r>
          </a:p>
        </p:txBody>
      </p:sp>
    </p:spTree>
    <p:extLst>
      <p:ext uri="{BB962C8B-B14F-4D97-AF65-F5344CB8AC3E}">
        <p14:creationId xmlns:p14="http://schemas.microsoft.com/office/powerpoint/2010/main" val="92689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ventilation">
            <a:extLst>
              <a:ext uri="{FF2B5EF4-FFF2-40B4-BE49-F238E27FC236}">
                <a16:creationId xmlns:a16="http://schemas.microsoft.com/office/drawing/2014/main" id="{738D9FCB-5289-4159-B163-3D0CA049E8B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97472" y="1206159"/>
            <a:ext cx="5233474" cy="45683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3FAD51F-6D13-4652-A795-17ABF1AF6082}"/>
              </a:ext>
            </a:extLst>
          </p:cNvPr>
          <p:cNvPicPr>
            <a:picLocks noChangeAspect="1"/>
          </p:cNvPicPr>
          <p:nvPr/>
        </p:nvPicPr>
        <p:blipFill>
          <a:blip r:embed="rId3"/>
          <a:stretch>
            <a:fillRect/>
          </a:stretch>
        </p:blipFill>
        <p:spPr>
          <a:xfrm>
            <a:off x="501743" y="1562100"/>
            <a:ext cx="5629275" cy="3733800"/>
          </a:xfrm>
          <a:prstGeom prst="rect">
            <a:avLst/>
          </a:prstGeom>
        </p:spPr>
      </p:pic>
      <p:sp>
        <p:nvSpPr>
          <p:cNvPr id="4" name="Title 1">
            <a:extLst>
              <a:ext uri="{FF2B5EF4-FFF2-40B4-BE49-F238E27FC236}">
                <a16:creationId xmlns:a16="http://schemas.microsoft.com/office/drawing/2014/main" id="{10D79CC1-CEE9-4684-A2A2-2FC3313DC8B4}"/>
              </a:ext>
            </a:extLst>
          </p:cNvPr>
          <p:cNvSpPr>
            <a:spLocks noGrp="1"/>
          </p:cNvSpPr>
          <p:nvPr>
            <p:ph type="title"/>
          </p:nvPr>
        </p:nvSpPr>
        <p:spPr>
          <a:xfrm>
            <a:off x="35289" y="58280"/>
            <a:ext cx="12121421" cy="1325563"/>
          </a:xfrm>
        </p:spPr>
        <p:txBody>
          <a:bodyPr/>
          <a:lstStyle/>
          <a:p>
            <a:r>
              <a:rPr lang="en-CA" dirty="0"/>
              <a:t>Ventilation with Fresh Air is Critical for Your Health</a:t>
            </a:r>
          </a:p>
        </p:txBody>
      </p:sp>
      <p:sp>
        <p:nvSpPr>
          <p:cNvPr id="6" name="TextBox 5">
            <a:extLst>
              <a:ext uri="{FF2B5EF4-FFF2-40B4-BE49-F238E27FC236}">
                <a16:creationId xmlns:a16="http://schemas.microsoft.com/office/drawing/2014/main" id="{4AB74D6A-C620-48A9-8461-55090FD38BA4}"/>
              </a:ext>
            </a:extLst>
          </p:cNvPr>
          <p:cNvSpPr txBox="1"/>
          <p:nvPr/>
        </p:nvSpPr>
        <p:spPr>
          <a:xfrm>
            <a:off x="35289" y="6036165"/>
            <a:ext cx="12121421" cy="646331"/>
          </a:xfrm>
          <a:prstGeom prst="rect">
            <a:avLst/>
          </a:prstGeom>
          <a:noFill/>
          <a:ln>
            <a:solidFill>
              <a:schemeClr val="tx1"/>
            </a:solidFill>
          </a:ln>
        </p:spPr>
        <p:txBody>
          <a:bodyPr wrap="square" rtlCol="0">
            <a:spAutoFit/>
          </a:bodyPr>
          <a:lstStyle/>
          <a:p>
            <a:pPr algn="ctr"/>
            <a:r>
              <a:rPr lang="en-CA" dirty="0"/>
              <a:t>Because the house is built so air tight it would be like living in a plastic bag breathing all the harmful chemicals, odors, carbon dioxide and too high humidity.  Passive House requires mechanical ventilation to bring fresh air in and exhaust the stale air. </a:t>
            </a:r>
          </a:p>
        </p:txBody>
      </p:sp>
    </p:spTree>
    <p:extLst>
      <p:ext uri="{BB962C8B-B14F-4D97-AF65-F5344CB8AC3E}">
        <p14:creationId xmlns:p14="http://schemas.microsoft.com/office/powerpoint/2010/main" val="32678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p:nvPr>
        </p:nvSpPr>
        <p:spPr>
          <a:xfrm>
            <a:off x="345019" y="46261"/>
            <a:ext cx="11542183" cy="762001"/>
          </a:xfrm>
          <a:prstGeom prst="rect">
            <a:avLst/>
          </a:prstGeom>
        </p:spPr>
        <p:txBody>
          <a:bodyPr vert="horz" lIns="0" tIns="0" rIns="0" bIns="0" rtlCol="0" anchor="ctr">
            <a:normAutofit/>
          </a:bodyPr>
          <a:lstStyle>
            <a:lvl1pPr algn="l">
              <a:defRPr sz="2800"/>
            </a:lvl1pPr>
          </a:lstStyle>
          <a:p>
            <a:pPr lvl="0">
              <a:defRPr sz="1800">
                <a:solidFill>
                  <a:srgbClr val="000000"/>
                </a:solidFill>
              </a:defRPr>
            </a:pPr>
            <a:r>
              <a:rPr lang="en-CA" sz="3200" dirty="0">
                <a:solidFill>
                  <a:srgbClr val="0D61B3"/>
                </a:solidFill>
                <a:latin typeface="Open Sans"/>
                <a:cs typeface="Open Sans"/>
              </a:rPr>
              <a:t>High Efficiency Energy Recovery Ventilation (ERV)</a:t>
            </a:r>
            <a:endParaRPr sz="3200" dirty="0">
              <a:solidFill>
                <a:srgbClr val="0D61B3"/>
              </a:solidFill>
              <a:latin typeface="Open Sans"/>
              <a:cs typeface="Open Sans"/>
            </a:endParaRPr>
          </a:p>
        </p:txBody>
      </p:sp>
      <p:cxnSp>
        <p:nvCxnSpPr>
          <p:cNvPr id="12"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15"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70617" y="1193855"/>
            <a:ext cx="4957446" cy="4273660"/>
          </a:xfrm>
          <a:prstGeom prst="rect">
            <a:avLst/>
          </a:prstGeom>
        </p:spPr>
      </p:pic>
      <p:pic>
        <p:nvPicPr>
          <p:cNvPr id="16" name="Picture 15">
            <a:extLst>
              <a:ext uri="{FF2B5EF4-FFF2-40B4-BE49-F238E27FC236}">
                <a16:creationId xmlns:a16="http://schemas.microsoft.com/office/drawing/2014/main" id="{1DEFC6FD-80BE-4B52-915F-1088E897B0E3}"/>
              </a:ext>
            </a:extLst>
          </p:cNvPr>
          <p:cNvPicPr>
            <a:picLocks noChangeAspect="1"/>
          </p:cNvPicPr>
          <p:nvPr/>
        </p:nvPicPr>
        <p:blipFill>
          <a:blip r:embed="rId4"/>
          <a:stretch>
            <a:fillRect/>
          </a:stretch>
        </p:blipFill>
        <p:spPr>
          <a:xfrm>
            <a:off x="114080" y="1193855"/>
            <a:ext cx="6664863" cy="3170313"/>
          </a:xfrm>
          <a:prstGeom prst="rect">
            <a:avLst/>
          </a:prstGeom>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24113" y="3010812"/>
            <a:ext cx="1853467" cy="1710181"/>
          </a:xfrm>
          <a:prstGeom prst="rect">
            <a:avLst/>
          </a:prstGeom>
        </p:spPr>
      </p:pic>
      <p:sp>
        <p:nvSpPr>
          <p:cNvPr id="7" name="TextBox 6">
            <a:extLst>
              <a:ext uri="{FF2B5EF4-FFF2-40B4-BE49-F238E27FC236}">
                <a16:creationId xmlns:a16="http://schemas.microsoft.com/office/drawing/2014/main" id="{E9E38C5F-4277-43B2-BAE9-4454BE45B6D8}"/>
              </a:ext>
            </a:extLst>
          </p:cNvPr>
          <p:cNvSpPr txBox="1"/>
          <p:nvPr/>
        </p:nvSpPr>
        <p:spPr>
          <a:xfrm>
            <a:off x="44191" y="5606960"/>
            <a:ext cx="12121421" cy="1200329"/>
          </a:xfrm>
          <a:prstGeom prst="rect">
            <a:avLst/>
          </a:prstGeom>
          <a:noFill/>
          <a:ln>
            <a:solidFill>
              <a:schemeClr val="tx1"/>
            </a:solidFill>
          </a:ln>
        </p:spPr>
        <p:txBody>
          <a:bodyPr wrap="square" rtlCol="0">
            <a:spAutoFit/>
          </a:bodyPr>
          <a:lstStyle/>
          <a:p>
            <a:pPr algn="ctr"/>
            <a:r>
              <a:rPr lang="en-CA" dirty="0"/>
              <a:t>The mechanical ventilation is done with this product called an Energy Recovery Ventilator or ERV.  Which brings fresh air into the living rooms and bedrooms and removes the stale air, odours and humidity from the bathrooms and kitchen.  It uses a heat exchanger with a membrane to recover over 80% of the lost energy in heat and humidity.  It is like having your windows open 24 hours a day all year long without losing the heat or cool air and not feeling uncomfortable from cold or hot air coming in</a:t>
            </a:r>
          </a:p>
        </p:txBody>
      </p:sp>
    </p:spTree>
    <p:extLst>
      <p:ext uri="{BB962C8B-B14F-4D97-AF65-F5344CB8AC3E}">
        <p14:creationId xmlns:p14="http://schemas.microsoft.com/office/powerpoint/2010/main" val="1097547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C955D5-3E98-436F-84E9-DFDB7083B3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19321" y="645223"/>
            <a:ext cx="5085398" cy="5046179"/>
          </a:xfrm>
          <a:prstGeom prst="rect">
            <a:avLst/>
          </a:prstGeom>
        </p:spPr>
      </p:pic>
      <p:sp>
        <p:nvSpPr>
          <p:cNvPr id="5" name="Rectangle 4">
            <a:extLst>
              <a:ext uri="{FF2B5EF4-FFF2-40B4-BE49-F238E27FC236}">
                <a16:creationId xmlns:a16="http://schemas.microsoft.com/office/drawing/2014/main" id="{E704546B-252C-46C1-A595-34C847E2677A}"/>
              </a:ext>
            </a:extLst>
          </p:cNvPr>
          <p:cNvSpPr/>
          <p:nvPr/>
        </p:nvSpPr>
        <p:spPr>
          <a:xfrm>
            <a:off x="3303639" y="4851216"/>
            <a:ext cx="4650657" cy="1472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61F27B6C-EC50-4DF5-822A-E37D49B3CB34}"/>
              </a:ext>
            </a:extLst>
          </p:cNvPr>
          <p:cNvSpPr txBox="1"/>
          <p:nvPr/>
        </p:nvSpPr>
        <p:spPr>
          <a:xfrm>
            <a:off x="4370437" y="4458926"/>
            <a:ext cx="774186" cy="276999"/>
          </a:xfrm>
          <a:prstGeom prst="rect">
            <a:avLst/>
          </a:prstGeom>
          <a:noFill/>
        </p:spPr>
        <p:txBody>
          <a:bodyPr wrap="none" rtlCol="0">
            <a:spAutoFit/>
          </a:bodyPr>
          <a:lstStyle/>
          <a:p>
            <a:r>
              <a:rPr lang="en-CA" sz="1200" b="1" dirty="0"/>
              <a:t>West Bay</a:t>
            </a:r>
          </a:p>
        </p:txBody>
      </p:sp>
      <p:sp>
        <p:nvSpPr>
          <p:cNvPr id="7" name="TextBox 6">
            <a:extLst>
              <a:ext uri="{FF2B5EF4-FFF2-40B4-BE49-F238E27FC236}">
                <a16:creationId xmlns:a16="http://schemas.microsoft.com/office/drawing/2014/main" id="{1FD673BD-E45B-46BC-99B6-4E5353C54FD2}"/>
              </a:ext>
            </a:extLst>
          </p:cNvPr>
          <p:cNvSpPr txBox="1"/>
          <p:nvPr/>
        </p:nvSpPr>
        <p:spPr>
          <a:xfrm>
            <a:off x="35289" y="6036165"/>
            <a:ext cx="12121421" cy="646331"/>
          </a:xfrm>
          <a:prstGeom prst="rect">
            <a:avLst/>
          </a:prstGeom>
          <a:noFill/>
          <a:ln>
            <a:solidFill>
              <a:schemeClr val="tx1"/>
            </a:solidFill>
          </a:ln>
        </p:spPr>
        <p:txBody>
          <a:bodyPr wrap="square" rtlCol="0">
            <a:spAutoFit/>
          </a:bodyPr>
          <a:lstStyle/>
          <a:p>
            <a:pPr algn="ctr"/>
            <a:r>
              <a:rPr lang="en-CA" dirty="0"/>
              <a:t>We are really lucky with our Passive House that it faces south towards the ocean and we can have a lot of windows for a great view but also use the sun to heat the house in the winter through the glass</a:t>
            </a:r>
          </a:p>
        </p:txBody>
      </p:sp>
      <p:sp>
        <p:nvSpPr>
          <p:cNvPr id="8" name="Shape 177">
            <a:extLst>
              <a:ext uri="{FF2B5EF4-FFF2-40B4-BE49-F238E27FC236}">
                <a16:creationId xmlns:a16="http://schemas.microsoft.com/office/drawing/2014/main" id="{43FB5924-9A58-4C8A-A2DF-AE87CE5B8AF5}"/>
              </a:ext>
            </a:extLst>
          </p:cNvPr>
          <p:cNvSpPr>
            <a:spLocks noGrp="1"/>
          </p:cNvSpPr>
          <p:nvPr>
            <p:ph type="title"/>
          </p:nvPr>
        </p:nvSpPr>
        <p:spPr>
          <a:xfrm>
            <a:off x="345019" y="46261"/>
            <a:ext cx="11542183" cy="762001"/>
          </a:xfrm>
          <a:prstGeom prst="rect">
            <a:avLst/>
          </a:prstGeom>
        </p:spPr>
        <p:txBody>
          <a:bodyPr vert="horz" lIns="0" tIns="0" rIns="0" bIns="0" rtlCol="0" anchor="ctr">
            <a:normAutofit fontScale="90000"/>
          </a:bodyPr>
          <a:lstStyle>
            <a:lvl1pPr algn="l">
              <a:defRPr sz="2800"/>
            </a:lvl1pPr>
          </a:lstStyle>
          <a:p>
            <a:pPr lvl="0">
              <a:defRPr sz="1800">
                <a:solidFill>
                  <a:srgbClr val="000000"/>
                </a:solidFill>
              </a:defRPr>
            </a:pPr>
            <a:r>
              <a:rPr lang="en-CA" sz="3200" dirty="0">
                <a:solidFill>
                  <a:srgbClr val="0D61B3"/>
                </a:solidFill>
                <a:latin typeface="Open Sans"/>
                <a:cs typeface="Open Sans"/>
              </a:rPr>
              <a:t>Try to position windows to take advantage of the sun for heating</a:t>
            </a:r>
            <a:endParaRPr sz="3200" dirty="0">
              <a:solidFill>
                <a:srgbClr val="0D61B3"/>
              </a:solidFill>
              <a:latin typeface="Open Sans"/>
              <a:cs typeface="Open Sans"/>
            </a:endParaRPr>
          </a:p>
        </p:txBody>
      </p:sp>
      <p:cxnSp>
        <p:nvCxnSpPr>
          <p:cNvPr id="9" name="Gerade Verbindung 29">
            <a:extLst>
              <a:ext uri="{FF2B5EF4-FFF2-40B4-BE49-F238E27FC236}">
                <a16:creationId xmlns:a16="http://schemas.microsoft.com/office/drawing/2014/main" id="{95EA6292-3A87-4AEC-BA50-D3A9FC5F9196}"/>
              </a:ext>
            </a:extLst>
          </p:cNvPr>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50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8490" y="80054"/>
            <a:ext cx="12107719" cy="608269"/>
          </a:xfrm>
        </p:spPr>
        <p:txBody>
          <a:bodyPr>
            <a:normAutofit fontScale="90000"/>
          </a:bodyPr>
          <a:lstStyle/>
          <a:p>
            <a:r>
              <a:rPr lang="en-US" sz="3200" dirty="0">
                <a:solidFill>
                  <a:srgbClr val="0070C0"/>
                </a:solidFill>
              </a:rPr>
              <a:t>Large Overhangs for Preventing Thermal Gain in Summer &amp; Getting it in Winter</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t="-2" b="21612"/>
          <a:stretch/>
        </p:blipFill>
        <p:spPr>
          <a:xfrm>
            <a:off x="349284" y="846134"/>
            <a:ext cx="11924471" cy="5856816"/>
          </a:xfrm>
          <a:prstGeom prst="rect">
            <a:avLst/>
          </a:prstGeom>
        </p:spPr>
      </p:pic>
      <p:sp>
        <p:nvSpPr>
          <p:cNvPr id="2" name="Oval 1">
            <a:extLst>
              <a:ext uri="{FF2B5EF4-FFF2-40B4-BE49-F238E27FC236}">
                <a16:creationId xmlns:a16="http://schemas.microsoft.com/office/drawing/2014/main" id="{0383B72E-D530-47FC-9451-6B826C6AC9FF}"/>
              </a:ext>
            </a:extLst>
          </p:cNvPr>
          <p:cNvSpPr/>
          <p:nvPr/>
        </p:nvSpPr>
        <p:spPr>
          <a:xfrm>
            <a:off x="516193" y="1086465"/>
            <a:ext cx="599768" cy="58010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500" b="1" dirty="0">
              <a:solidFill>
                <a:schemeClr val="tx1"/>
              </a:solidFill>
            </a:endParaRPr>
          </a:p>
        </p:txBody>
      </p:sp>
      <p:cxnSp>
        <p:nvCxnSpPr>
          <p:cNvPr id="5" name="Straight Connector 4">
            <a:extLst>
              <a:ext uri="{FF2B5EF4-FFF2-40B4-BE49-F238E27FC236}">
                <a16:creationId xmlns:a16="http://schemas.microsoft.com/office/drawing/2014/main" id="{2BDA099F-EF38-4D52-8886-8073891B00DB}"/>
              </a:ext>
            </a:extLst>
          </p:cNvPr>
          <p:cNvCxnSpPr>
            <a:cxnSpLocks/>
          </p:cNvCxnSpPr>
          <p:nvPr/>
        </p:nvCxnSpPr>
        <p:spPr>
          <a:xfrm>
            <a:off x="1238865" y="1376516"/>
            <a:ext cx="4832554" cy="1347019"/>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234186-6072-4687-849B-FCE1F052B68E}"/>
              </a:ext>
            </a:extLst>
          </p:cNvPr>
          <p:cNvCxnSpPr>
            <a:cxnSpLocks/>
          </p:cNvCxnSpPr>
          <p:nvPr/>
        </p:nvCxnSpPr>
        <p:spPr>
          <a:xfrm>
            <a:off x="1115961" y="1700981"/>
            <a:ext cx="4955458" cy="1576753"/>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907208-1056-49CA-907D-29D1C927A064}"/>
              </a:ext>
            </a:extLst>
          </p:cNvPr>
          <p:cNvSpPr txBox="1"/>
          <p:nvPr/>
        </p:nvSpPr>
        <p:spPr>
          <a:xfrm>
            <a:off x="399841" y="1243324"/>
            <a:ext cx="832472" cy="369332"/>
          </a:xfrm>
          <a:prstGeom prst="rect">
            <a:avLst/>
          </a:prstGeom>
          <a:noFill/>
        </p:spPr>
        <p:txBody>
          <a:bodyPr wrap="none" rtlCol="0">
            <a:spAutoFit/>
          </a:bodyPr>
          <a:lstStyle/>
          <a:p>
            <a:r>
              <a:rPr lang="en-CA" dirty="0"/>
              <a:t>Winter</a:t>
            </a:r>
          </a:p>
        </p:txBody>
      </p:sp>
      <p:sp>
        <p:nvSpPr>
          <p:cNvPr id="13" name="Oval 12">
            <a:extLst>
              <a:ext uri="{FF2B5EF4-FFF2-40B4-BE49-F238E27FC236}">
                <a16:creationId xmlns:a16="http://schemas.microsoft.com/office/drawing/2014/main" id="{6DECFCB0-6483-4915-9A85-889BCEF03B15}"/>
              </a:ext>
            </a:extLst>
          </p:cNvPr>
          <p:cNvSpPr/>
          <p:nvPr/>
        </p:nvSpPr>
        <p:spPr>
          <a:xfrm>
            <a:off x="4316360" y="717507"/>
            <a:ext cx="599768" cy="58010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500" b="1" dirty="0">
              <a:solidFill>
                <a:schemeClr val="tx1"/>
              </a:solidFill>
            </a:endParaRPr>
          </a:p>
        </p:txBody>
      </p:sp>
      <p:cxnSp>
        <p:nvCxnSpPr>
          <p:cNvPr id="14" name="Straight Connector 13">
            <a:extLst>
              <a:ext uri="{FF2B5EF4-FFF2-40B4-BE49-F238E27FC236}">
                <a16:creationId xmlns:a16="http://schemas.microsoft.com/office/drawing/2014/main" id="{50E58E04-9B4C-4D04-B0DC-85C91B0E232D}"/>
              </a:ext>
            </a:extLst>
          </p:cNvPr>
          <p:cNvCxnSpPr>
            <a:cxnSpLocks/>
          </p:cNvCxnSpPr>
          <p:nvPr/>
        </p:nvCxnSpPr>
        <p:spPr>
          <a:xfrm>
            <a:off x="4980039" y="1146805"/>
            <a:ext cx="993058" cy="181270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DBFFAE-5A2B-4722-AFDC-CEF17EAF5A63}"/>
              </a:ext>
            </a:extLst>
          </p:cNvPr>
          <p:cNvCxnSpPr>
            <a:cxnSpLocks/>
          </p:cNvCxnSpPr>
          <p:nvPr/>
        </p:nvCxnSpPr>
        <p:spPr>
          <a:xfrm>
            <a:off x="4494493" y="1376516"/>
            <a:ext cx="1380281" cy="196987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5E68A2C-3D4E-4AE1-B8D4-69267771C225}"/>
              </a:ext>
            </a:extLst>
          </p:cNvPr>
          <p:cNvSpPr txBox="1"/>
          <p:nvPr/>
        </p:nvSpPr>
        <p:spPr>
          <a:xfrm>
            <a:off x="4121784" y="800714"/>
            <a:ext cx="976549" cy="369332"/>
          </a:xfrm>
          <a:prstGeom prst="rect">
            <a:avLst/>
          </a:prstGeom>
          <a:noFill/>
        </p:spPr>
        <p:txBody>
          <a:bodyPr wrap="none" rtlCol="0">
            <a:spAutoFit/>
          </a:bodyPr>
          <a:lstStyle/>
          <a:p>
            <a:r>
              <a:rPr lang="en-CA" dirty="0"/>
              <a:t>Summer</a:t>
            </a:r>
          </a:p>
        </p:txBody>
      </p:sp>
      <p:sp>
        <p:nvSpPr>
          <p:cNvPr id="17" name="TextBox 16">
            <a:extLst>
              <a:ext uri="{FF2B5EF4-FFF2-40B4-BE49-F238E27FC236}">
                <a16:creationId xmlns:a16="http://schemas.microsoft.com/office/drawing/2014/main" id="{FD1378D1-D5E6-4229-B938-CA71F0790AAB}"/>
              </a:ext>
            </a:extLst>
          </p:cNvPr>
          <p:cNvSpPr txBox="1"/>
          <p:nvPr/>
        </p:nvSpPr>
        <p:spPr>
          <a:xfrm>
            <a:off x="35289" y="6036165"/>
            <a:ext cx="12121421" cy="646331"/>
          </a:xfrm>
          <a:prstGeom prst="rect">
            <a:avLst/>
          </a:prstGeom>
          <a:solidFill>
            <a:schemeClr val="bg1"/>
          </a:solidFill>
          <a:ln>
            <a:solidFill>
              <a:schemeClr val="tx1"/>
            </a:solidFill>
          </a:ln>
        </p:spPr>
        <p:txBody>
          <a:bodyPr wrap="square" rtlCol="0">
            <a:spAutoFit/>
          </a:bodyPr>
          <a:lstStyle/>
          <a:p>
            <a:pPr algn="ctr"/>
            <a:r>
              <a:rPr lang="en-CA" dirty="0"/>
              <a:t>The architect designed the house to have large (4 foot) overhangs that will block the sun in the summer time when the sun is high in the sky so we need less cooling but allows the sun to heat the house in the winter when it is lower </a:t>
            </a:r>
          </a:p>
        </p:txBody>
      </p:sp>
    </p:spTree>
    <p:extLst>
      <p:ext uri="{BB962C8B-B14F-4D97-AF65-F5344CB8AC3E}">
        <p14:creationId xmlns:p14="http://schemas.microsoft.com/office/powerpoint/2010/main" val="2769607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High Efficiency Automated Windows</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5274" y="915391"/>
            <a:ext cx="4013201" cy="4013201"/>
          </a:xfrm>
          <a:prstGeom prst="rect">
            <a:avLst/>
          </a:prstGeom>
        </p:spPr>
      </p:pic>
      <p:sp>
        <p:nvSpPr>
          <p:cNvPr id="18" name="TextBox 17"/>
          <p:cNvSpPr txBox="1"/>
          <p:nvPr/>
        </p:nvSpPr>
        <p:spPr>
          <a:xfrm>
            <a:off x="7607497" y="5029458"/>
            <a:ext cx="4230978" cy="738664"/>
          </a:xfrm>
          <a:prstGeom prst="rect">
            <a:avLst/>
          </a:prstGeom>
          <a:noFill/>
        </p:spPr>
        <p:txBody>
          <a:bodyPr wrap="square" lIns="0" tIns="0" rIns="0" bIns="0" rtlCol="0">
            <a:spAutoFit/>
          </a:bodyPr>
          <a:lstStyle/>
          <a:p>
            <a:pPr algn="ctr"/>
            <a:r>
              <a:rPr lang="en-CA" sz="2400" b="1" dirty="0"/>
              <a:t>Automated Windows Allowing Free Cooling &amp; Ventilation</a:t>
            </a:r>
            <a:endParaRPr lang="en-CA" sz="2400" dirty="0"/>
          </a:p>
        </p:txBody>
      </p:sp>
      <p:sp>
        <p:nvSpPr>
          <p:cNvPr id="23" name="TextBox 22"/>
          <p:cNvSpPr txBox="1"/>
          <p:nvPr/>
        </p:nvSpPr>
        <p:spPr>
          <a:xfrm>
            <a:off x="239421" y="5158567"/>
            <a:ext cx="3305164" cy="369332"/>
          </a:xfrm>
          <a:prstGeom prst="rect">
            <a:avLst/>
          </a:prstGeom>
          <a:noFill/>
        </p:spPr>
        <p:txBody>
          <a:bodyPr wrap="square" lIns="0" tIns="0" rIns="0" bIns="0" rtlCol="0">
            <a:spAutoFit/>
          </a:bodyPr>
          <a:lstStyle/>
          <a:p>
            <a:pPr algn="ctr"/>
            <a:r>
              <a:rPr lang="en-CA" sz="2400" b="1" dirty="0"/>
              <a:t>Triple Pane Glass</a:t>
            </a:r>
            <a:endParaRPr lang="en-CA" sz="2400"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10" y="880933"/>
            <a:ext cx="3892296" cy="3980688"/>
          </a:xfrm>
          <a:prstGeom prst="rect">
            <a:avLst/>
          </a:prstGeom>
        </p:spPr>
      </p:pic>
      <p:sp>
        <p:nvSpPr>
          <p:cNvPr id="8" name="TextBox 7">
            <a:extLst>
              <a:ext uri="{FF2B5EF4-FFF2-40B4-BE49-F238E27FC236}">
                <a16:creationId xmlns:a16="http://schemas.microsoft.com/office/drawing/2014/main" id="{FA88E834-F777-4421-A5C1-C4F670CD11AD}"/>
              </a:ext>
            </a:extLst>
          </p:cNvPr>
          <p:cNvSpPr txBox="1"/>
          <p:nvPr/>
        </p:nvSpPr>
        <p:spPr>
          <a:xfrm>
            <a:off x="35289" y="6036165"/>
            <a:ext cx="12121421" cy="923330"/>
          </a:xfrm>
          <a:prstGeom prst="rect">
            <a:avLst/>
          </a:prstGeom>
          <a:noFill/>
          <a:ln>
            <a:solidFill>
              <a:schemeClr val="tx1"/>
            </a:solidFill>
          </a:ln>
        </p:spPr>
        <p:txBody>
          <a:bodyPr wrap="square" rtlCol="0">
            <a:spAutoFit/>
          </a:bodyPr>
          <a:lstStyle/>
          <a:p>
            <a:pPr algn="ctr"/>
            <a:r>
              <a:rPr lang="en-CA" dirty="0"/>
              <a:t>All the windows will have triple pane glass to be better insulated and will have special coating to block the infrared light in the summer so we need less cooling.  We are thinking of automating the windows so they open on their own to give fresh air on days when it is not too cold or warm. </a:t>
            </a:r>
          </a:p>
        </p:txBody>
      </p:sp>
      <p:pic>
        <p:nvPicPr>
          <p:cNvPr id="3" name="Picture 2">
            <a:extLst>
              <a:ext uri="{FF2B5EF4-FFF2-40B4-BE49-F238E27FC236}">
                <a16:creationId xmlns:a16="http://schemas.microsoft.com/office/drawing/2014/main" id="{0D0CF1BA-0192-474D-8E33-82DB957D73EF}"/>
              </a:ext>
            </a:extLst>
          </p:cNvPr>
          <p:cNvPicPr>
            <a:picLocks noChangeAspect="1"/>
          </p:cNvPicPr>
          <p:nvPr/>
        </p:nvPicPr>
        <p:blipFill>
          <a:blip r:embed="rId4"/>
          <a:stretch>
            <a:fillRect/>
          </a:stretch>
        </p:blipFill>
        <p:spPr>
          <a:xfrm>
            <a:off x="4191257" y="1230074"/>
            <a:ext cx="2857500" cy="2857500"/>
          </a:xfrm>
          <a:prstGeom prst="rect">
            <a:avLst/>
          </a:prstGeom>
        </p:spPr>
      </p:pic>
      <p:sp>
        <p:nvSpPr>
          <p:cNvPr id="10" name="TextBox 9">
            <a:extLst>
              <a:ext uri="{FF2B5EF4-FFF2-40B4-BE49-F238E27FC236}">
                <a16:creationId xmlns:a16="http://schemas.microsoft.com/office/drawing/2014/main" id="{97EFF255-425A-4C1D-AA89-0022B3ACC52D}"/>
              </a:ext>
            </a:extLst>
          </p:cNvPr>
          <p:cNvSpPr txBox="1"/>
          <p:nvPr/>
        </p:nvSpPr>
        <p:spPr>
          <a:xfrm>
            <a:off x="3813046" y="4743715"/>
            <a:ext cx="3305164" cy="738664"/>
          </a:xfrm>
          <a:prstGeom prst="rect">
            <a:avLst/>
          </a:prstGeom>
          <a:noFill/>
        </p:spPr>
        <p:txBody>
          <a:bodyPr wrap="square" lIns="0" tIns="0" rIns="0" bIns="0" rtlCol="0">
            <a:spAutoFit/>
          </a:bodyPr>
          <a:lstStyle/>
          <a:p>
            <a:pPr algn="ctr"/>
            <a:r>
              <a:rPr lang="en-CA" sz="2400" b="1" dirty="0"/>
              <a:t>Glass Coating to block  infrared light in summer</a:t>
            </a:r>
            <a:endParaRPr lang="en-CA" sz="2400" dirty="0"/>
          </a:p>
        </p:txBody>
      </p:sp>
    </p:spTree>
    <p:extLst>
      <p:ext uri="{BB962C8B-B14F-4D97-AF65-F5344CB8AC3E}">
        <p14:creationId xmlns:p14="http://schemas.microsoft.com/office/powerpoint/2010/main" val="2386383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4E625-049B-4561-A40B-33E73E702204}"/>
              </a:ext>
            </a:extLst>
          </p:cNvPr>
          <p:cNvSpPr>
            <a:spLocks noGrp="1"/>
          </p:cNvSpPr>
          <p:nvPr>
            <p:ph type="title"/>
          </p:nvPr>
        </p:nvSpPr>
        <p:spPr>
          <a:xfrm>
            <a:off x="512944" y="0"/>
            <a:ext cx="10515600" cy="1325563"/>
          </a:xfrm>
        </p:spPr>
        <p:txBody>
          <a:bodyPr/>
          <a:lstStyle/>
          <a:p>
            <a:r>
              <a:rPr lang="en-CA" dirty="0"/>
              <a:t>Thermal Bridges</a:t>
            </a:r>
          </a:p>
        </p:txBody>
      </p:sp>
      <p:pic>
        <p:nvPicPr>
          <p:cNvPr id="1026" name="Picture 2" descr="Image result for rogers arena apartments">
            <a:extLst>
              <a:ext uri="{FF2B5EF4-FFF2-40B4-BE49-F238E27FC236}">
                <a16:creationId xmlns:a16="http://schemas.microsoft.com/office/drawing/2014/main" id="{86924F92-6C07-4C08-80A0-054207A532B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9761" y="1251101"/>
            <a:ext cx="5565157" cy="41738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DDD9CC0-F710-4F3B-BE43-3585ACC7B2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2698" y="1579482"/>
            <a:ext cx="6079302" cy="3286029"/>
          </a:xfrm>
          <a:prstGeom prst="rect">
            <a:avLst/>
          </a:prstGeom>
        </p:spPr>
      </p:pic>
      <p:sp>
        <p:nvSpPr>
          <p:cNvPr id="7" name="TextBox 6">
            <a:extLst>
              <a:ext uri="{FF2B5EF4-FFF2-40B4-BE49-F238E27FC236}">
                <a16:creationId xmlns:a16="http://schemas.microsoft.com/office/drawing/2014/main" id="{FEEFEB5B-C81F-4536-B8F8-169B9E43163A}"/>
              </a:ext>
            </a:extLst>
          </p:cNvPr>
          <p:cNvSpPr txBox="1"/>
          <p:nvPr/>
        </p:nvSpPr>
        <p:spPr>
          <a:xfrm>
            <a:off x="35289" y="6036165"/>
            <a:ext cx="12121421" cy="646331"/>
          </a:xfrm>
          <a:prstGeom prst="rect">
            <a:avLst/>
          </a:prstGeom>
          <a:noFill/>
          <a:ln>
            <a:solidFill>
              <a:schemeClr val="tx1"/>
            </a:solidFill>
          </a:ln>
        </p:spPr>
        <p:txBody>
          <a:bodyPr wrap="square" rtlCol="0">
            <a:spAutoFit/>
          </a:bodyPr>
          <a:lstStyle/>
          <a:p>
            <a:pPr algn="ctr"/>
            <a:r>
              <a:rPr lang="en-CA" dirty="0"/>
              <a:t>We want to have some decks on our house but the problem is they will conduct unwanted cold in to the house through the floors.   This is called thermal bridging.  You can see our deck is cantilevered which looks nice but could be a thermal bridge.</a:t>
            </a:r>
          </a:p>
        </p:txBody>
      </p:sp>
    </p:spTree>
    <p:extLst>
      <p:ext uri="{BB962C8B-B14F-4D97-AF65-F5344CB8AC3E}">
        <p14:creationId xmlns:p14="http://schemas.microsoft.com/office/powerpoint/2010/main" val="183376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No Thermal Bridges</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1026" name="01B7FB97-B990-4983-BE88-9E4D56C668AA" descr="01B7FB97-B990-4983-BE88-9E4D56C668A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699050" y="1550566"/>
            <a:ext cx="5034273" cy="377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DE97811-F700-4A1B-A40D-A1D7C6684D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1165" y="879337"/>
            <a:ext cx="4834150" cy="5118164"/>
          </a:xfrm>
          <a:prstGeom prst="rect">
            <a:avLst/>
          </a:prstGeom>
        </p:spPr>
      </p:pic>
      <p:sp>
        <p:nvSpPr>
          <p:cNvPr id="8" name="TextBox 7">
            <a:extLst>
              <a:ext uri="{FF2B5EF4-FFF2-40B4-BE49-F238E27FC236}">
                <a16:creationId xmlns:a16="http://schemas.microsoft.com/office/drawing/2014/main" id="{A26E29B1-D33A-4724-9C44-02679BCF8934}"/>
              </a:ext>
            </a:extLst>
          </p:cNvPr>
          <p:cNvSpPr txBox="1"/>
          <p:nvPr/>
        </p:nvSpPr>
        <p:spPr>
          <a:xfrm>
            <a:off x="35289" y="6036165"/>
            <a:ext cx="12121421" cy="646331"/>
          </a:xfrm>
          <a:prstGeom prst="rect">
            <a:avLst/>
          </a:prstGeom>
          <a:noFill/>
          <a:ln>
            <a:solidFill>
              <a:schemeClr val="tx1"/>
            </a:solidFill>
          </a:ln>
        </p:spPr>
        <p:txBody>
          <a:bodyPr wrap="square" rtlCol="0">
            <a:spAutoFit/>
          </a:bodyPr>
          <a:lstStyle/>
          <a:p>
            <a:pPr algn="ctr"/>
            <a:r>
              <a:rPr lang="en-CA" dirty="0"/>
              <a:t>To solve this problem we use thermal breaks between the concrete floor inside and outside.  It has insulation between the concrete but still has steel reinforcing bars to give the concrete the strength between the inside and outside concrete.</a:t>
            </a:r>
          </a:p>
        </p:txBody>
      </p:sp>
    </p:spTree>
    <p:extLst>
      <p:ext uri="{BB962C8B-B14F-4D97-AF65-F5344CB8AC3E}">
        <p14:creationId xmlns:p14="http://schemas.microsoft.com/office/powerpoint/2010/main" val="3475900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Comfortable and Efficient Heating and Cooling </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1896" y="956296"/>
            <a:ext cx="3916249" cy="4276956"/>
          </a:xfrm>
          <a:prstGeom prst="rect">
            <a:avLst/>
          </a:prstGeom>
        </p:spPr>
      </p:pic>
      <p:sp>
        <p:nvSpPr>
          <p:cNvPr id="9" name="TextBox 8"/>
          <p:cNvSpPr txBox="1"/>
          <p:nvPr/>
        </p:nvSpPr>
        <p:spPr>
          <a:xfrm>
            <a:off x="7265435" y="5397529"/>
            <a:ext cx="4976326" cy="738664"/>
          </a:xfrm>
          <a:prstGeom prst="rect">
            <a:avLst/>
          </a:prstGeom>
          <a:noFill/>
        </p:spPr>
        <p:txBody>
          <a:bodyPr wrap="square" lIns="0" tIns="0" rIns="0" bIns="0" rtlCol="0">
            <a:spAutoFit/>
          </a:bodyPr>
          <a:lstStyle/>
          <a:p>
            <a:pPr algn="ctr"/>
            <a:r>
              <a:rPr lang="en-CA" sz="2400" b="1" dirty="0"/>
              <a:t>Air to Water Heat Pump for Hydronic Heating, Cooling and Hot Water</a:t>
            </a:r>
            <a:endParaRPr lang="en-CA" sz="2400" dirty="0"/>
          </a:p>
        </p:txBody>
      </p:sp>
      <p:sp>
        <p:nvSpPr>
          <p:cNvPr id="11" name="TextBox 10"/>
          <p:cNvSpPr txBox="1"/>
          <p:nvPr/>
        </p:nvSpPr>
        <p:spPr>
          <a:xfrm>
            <a:off x="261257" y="5314324"/>
            <a:ext cx="6220408" cy="738664"/>
          </a:xfrm>
          <a:prstGeom prst="rect">
            <a:avLst/>
          </a:prstGeom>
          <a:noFill/>
        </p:spPr>
        <p:txBody>
          <a:bodyPr wrap="square" lIns="0" tIns="0" rIns="0" bIns="0" rtlCol="0">
            <a:spAutoFit/>
          </a:bodyPr>
          <a:lstStyle/>
          <a:p>
            <a:pPr algn="ctr"/>
            <a:r>
              <a:rPr lang="en-CA" sz="2400" b="1" dirty="0"/>
              <a:t>Using hot and cold water through pipes and a radiant coil to heat or cool the ventilation air</a:t>
            </a:r>
            <a:endParaRPr lang="en-CA" sz="2400" dirty="0"/>
          </a:p>
        </p:txBody>
      </p:sp>
      <p:pic>
        <p:nvPicPr>
          <p:cNvPr id="14338" name="Picture 2" descr="Image result for zehnder comfo post">
            <a:extLst>
              <a:ext uri="{FF2B5EF4-FFF2-40B4-BE49-F238E27FC236}">
                <a16:creationId xmlns:a16="http://schemas.microsoft.com/office/drawing/2014/main" id="{2EBC32CB-5D84-43BB-B236-CACC8F6093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4931" y="1095701"/>
            <a:ext cx="3101248" cy="4137551"/>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Image result for hydronic coil">
            <a:extLst>
              <a:ext uri="{FF2B5EF4-FFF2-40B4-BE49-F238E27FC236}">
                <a16:creationId xmlns:a16="http://schemas.microsoft.com/office/drawing/2014/main" id="{FA06009E-1F34-43DE-913E-3A53092A96E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87343" y="2080230"/>
            <a:ext cx="3169493" cy="292297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88884710-CB13-45C3-8204-C16670BDD00C}"/>
              </a:ext>
            </a:extLst>
          </p:cNvPr>
          <p:cNvCxnSpPr/>
          <p:nvPr/>
        </p:nvCxnSpPr>
        <p:spPr>
          <a:xfrm flipH="1" flipV="1">
            <a:off x="1828800" y="2830286"/>
            <a:ext cx="1922106" cy="4976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EF2F57C-4FC5-485C-9741-E4ADEB20F764}"/>
              </a:ext>
            </a:extLst>
          </p:cNvPr>
          <p:cNvCxnSpPr/>
          <p:nvPr/>
        </p:nvCxnSpPr>
        <p:spPr>
          <a:xfrm flipH="1" flipV="1">
            <a:off x="6012024" y="3538999"/>
            <a:ext cx="1922106" cy="4976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EE0CA6A-8817-4145-B522-7C0C853BA2BE}"/>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Because the house is so well insulated we need very little heating and cooling but will have a small heat pump to heat or cool the ventilation air.  Because we have a lot of glass on the south of the house we will need more cooling than heating.</a:t>
            </a:r>
          </a:p>
        </p:txBody>
      </p:sp>
    </p:spTree>
    <p:extLst>
      <p:ext uri="{BB962C8B-B14F-4D97-AF65-F5344CB8AC3E}">
        <p14:creationId xmlns:p14="http://schemas.microsoft.com/office/powerpoint/2010/main" val="1287331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Comfortable Heating </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4872640"/>
            <a:ext cx="5809861" cy="369332"/>
          </a:xfrm>
          <a:prstGeom prst="rect">
            <a:avLst/>
          </a:prstGeom>
          <a:noFill/>
        </p:spPr>
        <p:txBody>
          <a:bodyPr wrap="square" lIns="0" tIns="0" rIns="0" bIns="0" rtlCol="0">
            <a:spAutoFit/>
          </a:bodyPr>
          <a:lstStyle/>
          <a:p>
            <a:pPr algn="ctr"/>
            <a:r>
              <a:rPr lang="en-CA" sz="2400" b="1" dirty="0"/>
              <a:t>High efficiency wood stove in living room</a:t>
            </a:r>
            <a:endParaRPr lang="en-CA" sz="2400" dirty="0"/>
          </a:p>
        </p:txBody>
      </p:sp>
      <p:pic>
        <p:nvPicPr>
          <p:cNvPr id="22530" name="Picture 2" descr="Image result for stuv fireplace">
            <a:extLst>
              <a:ext uri="{FF2B5EF4-FFF2-40B4-BE49-F238E27FC236}">
                <a16:creationId xmlns:a16="http://schemas.microsoft.com/office/drawing/2014/main" id="{0828FFF2-6D32-42C0-85C6-62BE2A0A51B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4930" y="1088926"/>
            <a:ext cx="5469417" cy="3601262"/>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Image result for nuheat">
            <a:extLst>
              <a:ext uri="{FF2B5EF4-FFF2-40B4-BE49-F238E27FC236}">
                <a16:creationId xmlns:a16="http://schemas.microsoft.com/office/drawing/2014/main" id="{6F2B7CFE-3A62-4FD6-8571-49493056E88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0" y="1046924"/>
            <a:ext cx="3704981" cy="370498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FD96E4A-9749-46A0-B885-9F28C3B6A469}"/>
              </a:ext>
            </a:extLst>
          </p:cNvPr>
          <p:cNvSpPr txBox="1"/>
          <p:nvPr/>
        </p:nvSpPr>
        <p:spPr>
          <a:xfrm>
            <a:off x="6324854" y="4912449"/>
            <a:ext cx="5809861" cy="738664"/>
          </a:xfrm>
          <a:prstGeom prst="rect">
            <a:avLst/>
          </a:prstGeom>
          <a:noFill/>
        </p:spPr>
        <p:txBody>
          <a:bodyPr wrap="square" lIns="0" tIns="0" rIns="0" bIns="0" rtlCol="0">
            <a:spAutoFit/>
          </a:bodyPr>
          <a:lstStyle/>
          <a:p>
            <a:pPr algn="ctr"/>
            <a:r>
              <a:rPr lang="en-CA" sz="2400" b="1" dirty="0"/>
              <a:t>Electric floor mats and towel radiators in bathrooms for heating</a:t>
            </a:r>
            <a:endParaRPr lang="en-CA" sz="2400" dirty="0"/>
          </a:p>
        </p:txBody>
      </p:sp>
      <p:pic>
        <p:nvPicPr>
          <p:cNvPr id="22535" name="Picture 7" descr="Image result for runtal vtre">
            <a:extLst>
              <a:ext uri="{FF2B5EF4-FFF2-40B4-BE49-F238E27FC236}">
                <a16:creationId xmlns:a16="http://schemas.microsoft.com/office/drawing/2014/main" id="{4DD0C2E2-DF72-4C22-9491-303645C89F3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956541" y="1039713"/>
            <a:ext cx="2178174" cy="365045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536289E-0070-419F-AE51-54EB51F8EE7E}"/>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We will have some additional heat for comfort in the living room with an efficient wood burning stove an in the bathrooms will have electric heaters in the floor and towel radiators</a:t>
            </a:r>
          </a:p>
        </p:txBody>
      </p:sp>
    </p:spTree>
    <p:extLst>
      <p:ext uri="{BB962C8B-B14F-4D97-AF65-F5344CB8AC3E}">
        <p14:creationId xmlns:p14="http://schemas.microsoft.com/office/powerpoint/2010/main" val="2367902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Energy recovery from drain water</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3554" name="Picture 2" descr="Image result for drain water heat recovery">
            <a:extLst>
              <a:ext uri="{FF2B5EF4-FFF2-40B4-BE49-F238E27FC236}">
                <a16:creationId xmlns:a16="http://schemas.microsoft.com/office/drawing/2014/main" id="{142B0833-98F5-4A9B-BF11-F7630733CF3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81486" y="939343"/>
            <a:ext cx="3534827" cy="495311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B49005-15BF-4806-BB54-ACDD274C25C7}"/>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We will reduce the energy for heating water for showers and baths by recovering the heat with these copper tubes that go around the drain pipes</a:t>
            </a:r>
          </a:p>
        </p:txBody>
      </p:sp>
      <p:pic>
        <p:nvPicPr>
          <p:cNvPr id="23556" name="Picture 4" descr="Image result for drain water heat recovery">
            <a:extLst>
              <a:ext uri="{FF2B5EF4-FFF2-40B4-BE49-F238E27FC236}">
                <a16:creationId xmlns:a16="http://schemas.microsoft.com/office/drawing/2014/main" id="{1FE3A466-1A3E-4347-9565-08E253CF04B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70010" y="1365283"/>
            <a:ext cx="4361613" cy="404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90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Water Conservation</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2437" y="1597092"/>
            <a:ext cx="3264960" cy="3264960"/>
          </a:xfrm>
          <a:prstGeom prst="rect">
            <a:avLst/>
          </a:prstGeom>
        </p:spPr>
      </p:pic>
      <p:sp>
        <p:nvSpPr>
          <p:cNvPr id="8" name="TextBox 7"/>
          <p:cNvSpPr txBox="1"/>
          <p:nvPr/>
        </p:nvSpPr>
        <p:spPr>
          <a:xfrm>
            <a:off x="8366889" y="5043807"/>
            <a:ext cx="3305164" cy="369332"/>
          </a:xfrm>
          <a:prstGeom prst="rect">
            <a:avLst/>
          </a:prstGeom>
          <a:noFill/>
        </p:spPr>
        <p:txBody>
          <a:bodyPr wrap="square" lIns="0" tIns="0" rIns="0" bIns="0" rtlCol="0">
            <a:spAutoFit/>
          </a:bodyPr>
          <a:lstStyle/>
          <a:p>
            <a:pPr algn="ctr"/>
            <a:r>
              <a:rPr lang="en-CA" sz="2400" b="1" dirty="0"/>
              <a:t>Water free Urinals</a:t>
            </a:r>
            <a:endParaRPr lang="en-CA" sz="2400" dirty="0"/>
          </a:p>
        </p:txBody>
      </p:sp>
      <p:sp>
        <p:nvSpPr>
          <p:cNvPr id="9" name="TextBox 8"/>
          <p:cNvSpPr txBox="1"/>
          <p:nvPr/>
        </p:nvSpPr>
        <p:spPr>
          <a:xfrm>
            <a:off x="4665979" y="5087048"/>
            <a:ext cx="3305164" cy="369332"/>
          </a:xfrm>
          <a:prstGeom prst="rect">
            <a:avLst/>
          </a:prstGeom>
          <a:noFill/>
        </p:spPr>
        <p:txBody>
          <a:bodyPr wrap="square" lIns="0" tIns="0" rIns="0" bIns="0" rtlCol="0">
            <a:spAutoFit/>
          </a:bodyPr>
          <a:lstStyle/>
          <a:p>
            <a:pPr algn="ctr"/>
            <a:r>
              <a:rPr lang="en-CA" sz="2400" b="1" dirty="0"/>
              <a:t>Dual flush toilets</a:t>
            </a:r>
            <a:endParaRPr lang="en-CA" sz="24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6936" y="1558412"/>
            <a:ext cx="3349516" cy="3352800"/>
          </a:xfrm>
          <a:prstGeom prst="rect">
            <a:avLst/>
          </a:prstGeom>
        </p:spPr>
      </p:pic>
      <p:sp>
        <p:nvSpPr>
          <p:cNvPr id="10" name="TextBox 9"/>
          <p:cNvSpPr txBox="1"/>
          <p:nvPr/>
        </p:nvSpPr>
        <p:spPr>
          <a:xfrm>
            <a:off x="693805" y="5032306"/>
            <a:ext cx="3305164" cy="738664"/>
          </a:xfrm>
          <a:prstGeom prst="rect">
            <a:avLst/>
          </a:prstGeom>
          <a:noFill/>
        </p:spPr>
        <p:txBody>
          <a:bodyPr wrap="square" lIns="0" tIns="0" rIns="0" bIns="0" rtlCol="0">
            <a:spAutoFit/>
          </a:bodyPr>
          <a:lstStyle/>
          <a:p>
            <a:pPr algn="ctr"/>
            <a:r>
              <a:rPr lang="en-CA" sz="2400" b="1" dirty="0"/>
              <a:t>Water efficient shower and faucets</a:t>
            </a:r>
            <a:endParaRPr lang="en-CA" sz="2400" dirty="0"/>
          </a:p>
        </p:txBody>
      </p:sp>
      <p:pic>
        <p:nvPicPr>
          <p:cNvPr id="2" name="Picture 1">
            <a:extLst>
              <a:ext uri="{FF2B5EF4-FFF2-40B4-BE49-F238E27FC236}">
                <a16:creationId xmlns:a16="http://schemas.microsoft.com/office/drawing/2014/main" id="{2B48CADF-CBCB-47D6-AD97-E6225C67A6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30851" y="1223118"/>
            <a:ext cx="3638934" cy="3638934"/>
          </a:xfrm>
          <a:prstGeom prst="rect">
            <a:avLst/>
          </a:prstGeom>
        </p:spPr>
      </p:pic>
      <p:sp>
        <p:nvSpPr>
          <p:cNvPr id="11" name="TextBox 10">
            <a:extLst>
              <a:ext uri="{FF2B5EF4-FFF2-40B4-BE49-F238E27FC236}">
                <a16:creationId xmlns:a16="http://schemas.microsoft.com/office/drawing/2014/main" id="{CE8103C4-7D18-493D-8229-33E1B6D28629}"/>
              </a:ext>
            </a:extLst>
          </p:cNvPr>
          <p:cNvSpPr txBox="1"/>
          <p:nvPr/>
        </p:nvSpPr>
        <p:spPr>
          <a:xfrm>
            <a:off x="44191" y="6176963"/>
            <a:ext cx="12121421" cy="369332"/>
          </a:xfrm>
          <a:prstGeom prst="rect">
            <a:avLst/>
          </a:prstGeom>
          <a:noFill/>
          <a:ln>
            <a:solidFill>
              <a:schemeClr val="tx1"/>
            </a:solidFill>
          </a:ln>
        </p:spPr>
        <p:txBody>
          <a:bodyPr wrap="square" rtlCol="0">
            <a:spAutoFit/>
          </a:bodyPr>
          <a:lstStyle/>
          <a:p>
            <a:pPr algn="ctr"/>
            <a:r>
              <a:rPr lang="en-CA" dirty="0"/>
              <a:t>We will try and reduce the amount of water we use with water efficient faucets, dual flush toilets and water free urinals </a:t>
            </a:r>
          </a:p>
        </p:txBody>
      </p:sp>
    </p:spTree>
    <p:extLst>
      <p:ext uri="{BB962C8B-B14F-4D97-AF65-F5344CB8AC3E}">
        <p14:creationId xmlns:p14="http://schemas.microsoft.com/office/powerpoint/2010/main" val="1962821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High Efficiency Appliances</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14635" y="1009700"/>
            <a:ext cx="3370782" cy="2149929"/>
          </a:xfrm>
          <a:prstGeom prst="rect">
            <a:avLst/>
          </a:prstGeom>
        </p:spPr>
      </p:pic>
      <p:sp>
        <p:nvSpPr>
          <p:cNvPr id="8" name="TextBox 7"/>
          <p:cNvSpPr txBox="1"/>
          <p:nvPr/>
        </p:nvSpPr>
        <p:spPr>
          <a:xfrm>
            <a:off x="4186252" y="3257789"/>
            <a:ext cx="4134304" cy="369332"/>
          </a:xfrm>
          <a:prstGeom prst="rect">
            <a:avLst/>
          </a:prstGeom>
          <a:noFill/>
        </p:spPr>
        <p:txBody>
          <a:bodyPr wrap="square" lIns="0" tIns="0" rIns="0" bIns="0" rtlCol="0">
            <a:spAutoFit/>
          </a:bodyPr>
          <a:lstStyle/>
          <a:p>
            <a:pPr algn="ctr"/>
            <a:r>
              <a:rPr lang="en-CA" sz="2400" b="1" dirty="0"/>
              <a:t>Heat Pump Condensing Dryer</a:t>
            </a:r>
            <a:endParaRPr lang="en-CA" sz="2400"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5610" y="2276228"/>
            <a:ext cx="3575236" cy="2817286"/>
          </a:xfrm>
          <a:prstGeom prst="rect">
            <a:avLst/>
          </a:prstGeom>
        </p:spPr>
      </p:pic>
      <p:sp>
        <p:nvSpPr>
          <p:cNvPr id="9" name="TextBox 8"/>
          <p:cNvSpPr txBox="1"/>
          <p:nvPr/>
        </p:nvSpPr>
        <p:spPr>
          <a:xfrm>
            <a:off x="-179921" y="5435662"/>
            <a:ext cx="4134304" cy="369332"/>
          </a:xfrm>
          <a:prstGeom prst="rect">
            <a:avLst/>
          </a:prstGeom>
          <a:noFill/>
        </p:spPr>
        <p:txBody>
          <a:bodyPr wrap="square" lIns="0" tIns="0" rIns="0" bIns="0" rtlCol="0">
            <a:spAutoFit/>
          </a:bodyPr>
          <a:lstStyle/>
          <a:p>
            <a:pPr algn="ctr"/>
            <a:r>
              <a:rPr lang="en-CA" sz="2400" b="1" dirty="0"/>
              <a:t>Energy Star Rated</a:t>
            </a:r>
            <a:endParaRPr lang="en-CA" sz="2400" dirty="0"/>
          </a:p>
        </p:txBody>
      </p:sp>
      <p:sp>
        <p:nvSpPr>
          <p:cNvPr id="10" name="TextBox 9"/>
          <p:cNvSpPr txBox="1"/>
          <p:nvPr/>
        </p:nvSpPr>
        <p:spPr>
          <a:xfrm>
            <a:off x="8320556" y="5608171"/>
            <a:ext cx="4134304" cy="369332"/>
          </a:xfrm>
          <a:prstGeom prst="rect">
            <a:avLst/>
          </a:prstGeom>
          <a:noFill/>
        </p:spPr>
        <p:txBody>
          <a:bodyPr wrap="square" lIns="0" tIns="0" rIns="0" bIns="0" rtlCol="0">
            <a:spAutoFit/>
          </a:bodyPr>
          <a:lstStyle/>
          <a:p>
            <a:pPr algn="ctr"/>
            <a:r>
              <a:rPr lang="en-CA" sz="2400" b="1" dirty="0"/>
              <a:t>Internet Enabled Appliances</a:t>
            </a:r>
            <a:endParaRPr lang="en-CA" sz="2400" dirty="0"/>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4345" y="3093149"/>
            <a:ext cx="2515022" cy="2515022"/>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16739" y="3840726"/>
            <a:ext cx="4161503" cy="1733960"/>
          </a:xfrm>
          <a:prstGeom prst="rect">
            <a:avLst/>
          </a:prstGeom>
        </p:spPr>
      </p:pic>
      <p:sp>
        <p:nvSpPr>
          <p:cNvPr id="11" name="TextBox 10"/>
          <p:cNvSpPr txBox="1"/>
          <p:nvPr/>
        </p:nvSpPr>
        <p:spPr>
          <a:xfrm>
            <a:off x="4216739" y="5766861"/>
            <a:ext cx="4134304" cy="369332"/>
          </a:xfrm>
          <a:prstGeom prst="rect">
            <a:avLst/>
          </a:prstGeom>
          <a:noFill/>
        </p:spPr>
        <p:txBody>
          <a:bodyPr wrap="square" lIns="0" tIns="0" rIns="0" bIns="0" rtlCol="0">
            <a:spAutoFit/>
          </a:bodyPr>
          <a:lstStyle/>
          <a:p>
            <a:pPr algn="ctr"/>
            <a:r>
              <a:rPr lang="en-CA" sz="2400" b="1" dirty="0"/>
              <a:t>Induction Cooktops</a:t>
            </a:r>
            <a:endParaRPr lang="en-CA" sz="2400" dirty="0"/>
          </a:p>
        </p:txBody>
      </p:sp>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28691" y="875011"/>
            <a:ext cx="2284617" cy="2284617"/>
          </a:xfrm>
          <a:prstGeom prst="rect">
            <a:avLst/>
          </a:prstGeom>
        </p:spPr>
      </p:pic>
      <p:sp>
        <p:nvSpPr>
          <p:cNvPr id="13" name="TextBox 12"/>
          <p:cNvSpPr txBox="1"/>
          <p:nvPr/>
        </p:nvSpPr>
        <p:spPr>
          <a:xfrm>
            <a:off x="8061905" y="2723817"/>
            <a:ext cx="4134304" cy="369332"/>
          </a:xfrm>
          <a:prstGeom prst="rect">
            <a:avLst/>
          </a:prstGeom>
          <a:noFill/>
        </p:spPr>
        <p:txBody>
          <a:bodyPr wrap="square" lIns="0" tIns="0" rIns="0" bIns="0" rtlCol="0">
            <a:spAutoFit/>
          </a:bodyPr>
          <a:lstStyle/>
          <a:p>
            <a:pPr algn="ctr"/>
            <a:r>
              <a:rPr lang="en-CA" sz="2400" b="1" dirty="0"/>
              <a:t>Recirculating Range Hood</a:t>
            </a:r>
            <a:endParaRPr lang="en-CA" sz="2400" dirty="0"/>
          </a:p>
        </p:txBody>
      </p:sp>
      <p:sp>
        <p:nvSpPr>
          <p:cNvPr id="14" name="TextBox 13">
            <a:extLst>
              <a:ext uri="{FF2B5EF4-FFF2-40B4-BE49-F238E27FC236}">
                <a16:creationId xmlns:a16="http://schemas.microsoft.com/office/drawing/2014/main" id="{B494D385-7F37-4ACB-A577-1B2C8887829E}"/>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Our appliances will be energy efficient. The goal is for them to be internet enabled so we can control them from our phone or Google Home and they can be serviced remotely.   Because the house is so air tight we will use a recirculating range hood</a:t>
            </a:r>
          </a:p>
        </p:txBody>
      </p:sp>
    </p:spTree>
    <p:extLst>
      <p:ext uri="{BB962C8B-B14F-4D97-AF65-F5344CB8AC3E}">
        <p14:creationId xmlns:p14="http://schemas.microsoft.com/office/powerpoint/2010/main" val="2054753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Energy Efficient Lighting and Plug Loads</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4932" y="1371602"/>
            <a:ext cx="3918154" cy="3918154"/>
          </a:xfrm>
          <a:prstGeom prst="rect">
            <a:avLst/>
          </a:prstGeom>
        </p:spPr>
      </p:pic>
      <p:sp>
        <p:nvSpPr>
          <p:cNvPr id="5" name="TextBox 4"/>
          <p:cNvSpPr txBox="1"/>
          <p:nvPr/>
        </p:nvSpPr>
        <p:spPr>
          <a:xfrm>
            <a:off x="183873" y="5415997"/>
            <a:ext cx="4134304" cy="369332"/>
          </a:xfrm>
          <a:prstGeom prst="rect">
            <a:avLst/>
          </a:prstGeom>
          <a:noFill/>
        </p:spPr>
        <p:txBody>
          <a:bodyPr wrap="square" lIns="0" tIns="0" rIns="0" bIns="0" rtlCol="0">
            <a:spAutoFit/>
          </a:bodyPr>
          <a:lstStyle/>
          <a:p>
            <a:pPr algn="ctr"/>
            <a:r>
              <a:rPr lang="en-CA" sz="2400" b="1" dirty="0"/>
              <a:t>LED Lighting</a:t>
            </a:r>
            <a:endParaRPr lang="en-CA" sz="2400"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61479" y="1598203"/>
            <a:ext cx="3586223" cy="2817747"/>
          </a:xfrm>
          <a:prstGeom prst="rect">
            <a:avLst/>
          </a:prstGeom>
        </p:spPr>
      </p:pic>
      <p:sp>
        <p:nvSpPr>
          <p:cNvPr id="8" name="TextBox 7"/>
          <p:cNvSpPr txBox="1"/>
          <p:nvPr/>
        </p:nvSpPr>
        <p:spPr>
          <a:xfrm>
            <a:off x="4907971" y="4739364"/>
            <a:ext cx="2693237" cy="738664"/>
          </a:xfrm>
          <a:prstGeom prst="rect">
            <a:avLst/>
          </a:prstGeom>
          <a:noFill/>
        </p:spPr>
        <p:txBody>
          <a:bodyPr wrap="square" lIns="0" tIns="0" rIns="0" bIns="0" rtlCol="0">
            <a:spAutoFit/>
          </a:bodyPr>
          <a:lstStyle/>
          <a:p>
            <a:pPr algn="ctr"/>
            <a:r>
              <a:rPr lang="en-CA" sz="2400" b="1" dirty="0"/>
              <a:t>Smart Plug Outlets and Switches</a:t>
            </a:r>
            <a:endParaRPr lang="en-CA" sz="2400" dirty="0"/>
          </a:p>
        </p:txBody>
      </p:sp>
      <p:sp>
        <p:nvSpPr>
          <p:cNvPr id="9" name="TextBox 8"/>
          <p:cNvSpPr txBox="1"/>
          <p:nvPr/>
        </p:nvSpPr>
        <p:spPr>
          <a:xfrm>
            <a:off x="7900853" y="3110997"/>
            <a:ext cx="4134304" cy="369332"/>
          </a:xfrm>
          <a:prstGeom prst="rect">
            <a:avLst/>
          </a:prstGeom>
          <a:noFill/>
        </p:spPr>
        <p:txBody>
          <a:bodyPr wrap="square" lIns="0" tIns="0" rIns="0" bIns="0" rtlCol="0">
            <a:spAutoFit/>
          </a:bodyPr>
          <a:lstStyle/>
          <a:p>
            <a:pPr algn="ctr"/>
            <a:r>
              <a:rPr lang="en-CA" sz="2400" b="1" dirty="0"/>
              <a:t>Whole House Off Switch</a:t>
            </a:r>
            <a:endParaRPr lang="en-CA" sz="2400" dirty="0"/>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27937" y="967792"/>
            <a:ext cx="2080137" cy="2080137"/>
          </a:xfrm>
          <a:prstGeom prst="rect">
            <a:avLst/>
          </a:prstGeom>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42693" y="3711790"/>
            <a:ext cx="1824373" cy="1824373"/>
          </a:xfrm>
          <a:prstGeom prst="rect">
            <a:avLst/>
          </a:prstGeom>
        </p:spPr>
      </p:pic>
      <p:sp>
        <p:nvSpPr>
          <p:cNvPr id="12" name="TextBox 11"/>
          <p:cNvSpPr txBox="1"/>
          <p:nvPr/>
        </p:nvSpPr>
        <p:spPr>
          <a:xfrm>
            <a:off x="8087727" y="5600663"/>
            <a:ext cx="4134304" cy="369332"/>
          </a:xfrm>
          <a:prstGeom prst="rect">
            <a:avLst/>
          </a:prstGeom>
          <a:noFill/>
        </p:spPr>
        <p:txBody>
          <a:bodyPr wrap="square" lIns="0" tIns="0" rIns="0" bIns="0" rtlCol="0">
            <a:spAutoFit/>
          </a:bodyPr>
          <a:lstStyle/>
          <a:p>
            <a:pPr algn="ctr"/>
            <a:r>
              <a:rPr lang="en-CA" sz="2400" b="1" dirty="0"/>
              <a:t>Motion Sensor Lights</a:t>
            </a:r>
            <a:endParaRPr lang="en-CA" sz="2400" dirty="0"/>
          </a:p>
        </p:txBody>
      </p:sp>
      <p:sp>
        <p:nvSpPr>
          <p:cNvPr id="13" name="TextBox 12">
            <a:extLst>
              <a:ext uri="{FF2B5EF4-FFF2-40B4-BE49-F238E27FC236}">
                <a16:creationId xmlns:a16="http://schemas.microsoft.com/office/drawing/2014/main" id="{4232AA09-EB29-4290-AFF9-BA1EA98B21EC}"/>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Our lights will all be LED and we can turn them on or off from an APP or a whole house off switch or using motion sensors.  We will be able to monitor the energy consumption of all the appliances, plugs and lights through an App.</a:t>
            </a:r>
          </a:p>
        </p:txBody>
      </p:sp>
    </p:spTree>
    <p:extLst>
      <p:ext uri="{BB962C8B-B14F-4D97-AF65-F5344CB8AC3E}">
        <p14:creationId xmlns:p14="http://schemas.microsoft.com/office/powerpoint/2010/main" val="2472382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Home Automation and Performance Monitoring</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6230" y="1047750"/>
            <a:ext cx="11144250" cy="4762500"/>
          </a:xfrm>
          <a:prstGeom prst="rect">
            <a:avLst/>
          </a:prstGeom>
        </p:spPr>
      </p:pic>
      <p:sp>
        <p:nvSpPr>
          <p:cNvPr id="8" name="TextBox 7">
            <a:extLst>
              <a:ext uri="{FF2B5EF4-FFF2-40B4-BE49-F238E27FC236}">
                <a16:creationId xmlns:a16="http://schemas.microsoft.com/office/drawing/2014/main" id="{36EB14C5-C276-4159-AF1E-575453E8ECB5}"/>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Most of the appliances we are using for lighting, security, tv’s, music, HVAC will all be internet enabled so we can control them from our phones or an iPad</a:t>
            </a:r>
          </a:p>
        </p:txBody>
      </p:sp>
    </p:spTree>
    <p:extLst>
      <p:ext uri="{BB962C8B-B14F-4D97-AF65-F5344CB8AC3E}">
        <p14:creationId xmlns:p14="http://schemas.microsoft.com/office/powerpoint/2010/main" val="1357201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Net Zero Energy with Solar Panels and Battery Storage</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95796" y="1617786"/>
            <a:ext cx="3157634" cy="3561242"/>
          </a:xfrm>
          <a:prstGeom prst="rect">
            <a:avLst/>
          </a:prstGeom>
        </p:spPr>
      </p:pic>
      <p:sp>
        <p:nvSpPr>
          <p:cNvPr id="5" name="TextBox 4"/>
          <p:cNvSpPr txBox="1"/>
          <p:nvPr/>
        </p:nvSpPr>
        <p:spPr>
          <a:xfrm>
            <a:off x="3613856" y="5439730"/>
            <a:ext cx="4134304" cy="369332"/>
          </a:xfrm>
          <a:prstGeom prst="rect">
            <a:avLst/>
          </a:prstGeom>
          <a:noFill/>
        </p:spPr>
        <p:txBody>
          <a:bodyPr wrap="square" lIns="0" tIns="0" rIns="0" bIns="0" rtlCol="0">
            <a:spAutoFit/>
          </a:bodyPr>
          <a:lstStyle/>
          <a:p>
            <a:pPr algn="ctr"/>
            <a:r>
              <a:rPr lang="en-CA" sz="2400" b="1" dirty="0"/>
              <a:t>Battery Storage</a:t>
            </a:r>
            <a:endParaRPr lang="en-CA" sz="2400"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23" y="1589425"/>
            <a:ext cx="3892123" cy="3595740"/>
          </a:xfrm>
          <a:prstGeom prst="rect">
            <a:avLst/>
          </a:prstGeom>
        </p:spPr>
      </p:pic>
      <p:sp>
        <p:nvSpPr>
          <p:cNvPr id="8" name="TextBox 7"/>
          <p:cNvSpPr txBox="1"/>
          <p:nvPr/>
        </p:nvSpPr>
        <p:spPr>
          <a:xfrm>
            <a:off x="424578" y="5314118"/>
            <a:ext cx="3377380" cy="738664"/>
          </a:xfrm>
          <a:prstGeom prst="rect">
            <a:avLst/>
          </a:prstGeom>
          <a:noFill/>
        </p:spPr>
        <p:txBody>
          <a:bodyPr wrap="square" lIns="0" tIns="0" rIns="0" bIns="0" rtlCol="0">
            <a:spAutoFit/>
          </a:bodyPr>
          <a:lstStyle/>
          <a:p>
            <a:pPr algn="ctr"/>
            <a:r>
              <a:rPr lang="en-CA" sz="2400" b="1" dirty="0"/>
              <a:t>Solar power connected to the electrical grid</a:t>
            </a:r>
            <a:endParaRPr lang="en-CA" sz="2400" dirty="0"/>
          </a:p>
        </p:txBody>
      </p:sp>
      <p:pic>
        <p:nvPicPr>
          <p:cNvPr id="4098" name="Picture 2" descr="Image result for net zero energy">
            <a:extLst>
              <a:ext uri="{FF2B5EF4-FFF2-40B4-BE49-F238E27FC236}">
                <a16:creationId xmlns:a16="http://schemas.microsoft.com/office/drawing/2014/main" id="{7DBB80B1-DB03-40BB-93EE-8C1AFA1BE57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82163" y="1589425"/>
            <a:ext cx="4964951" cy="35957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287C631-9C31-4133-8E63-3A0A2B36E69C}"/>
              </a:ext>
            </a:extLst>
          </p:cNvPr>
          <p:cNvSpPr txBox="1"/>
          <p:nvPr/>
        </p:nvSpPr>
        <p:spPr>
          <a:xfrm>
            <a:off x="7319527" y="5409325"/>
            <a:ext cx="4661887" cy="369332"/>
          </a:xfrm>
          <a:prstGeom prst="rect">
            <a:avLst/>
          </a:prstGeom>
          <a:noFill/>
        </p:spPr>
        <p:txBody>
          <a:bodyPr wrap="square" lIns="0" tIns="0" rIns="0" bIns="0" rtlCol="0">
            <a:spAutoFit/>
          </a:bodyPr>
          <a:lstStyle/>
          <a:p>
            <a:pPr algn="ctr"/>
            <a:r>
              <a:rPr lang="en-CA" sz="2400" b="1" dirty="0"/>
              <a:t>Create more electricity than we use</a:t>
            </a:r>
            <a:endParaRPr lang="en-CA" sz="2400" dirty="0"/>
          </a:p>
        </p:txBody>
      </p:sp>
      <p:sp>
        <p:nvSpPr>
          <p:cNvPr id="10" name="TextBox 9">
            <a:extLst>
              <a:ext uri="{FF2B5EF4-FFF2-40B4-BE49-F238E27FC236}">
                <a16:creationId xmlns:a16="http://schemas.microsoft.com/office/drawing/2014/main" id="{4F260BA7-E387-4A64-B01C-A6C0DA4FF7DC}"/>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We will have 32 solar panel on the roof producing 10,800 kWh per year.  We will also have battery storage which will also can be used as back-up power.  And our goal is to sell more electricity back to BC Hydro than we use over the year</a:t>
            </a:r>
          </a:p>
        </p:txBody>
      </p:sp>
    </p:spTree>
    <p:extLst>
      <p:ext uri="{BB962C8B-B14F-4D97-AF65-F5344CB8AC3E}">
        <p14:creationId xmlns:p14="http://schemas.microsoft.com/office/powerpoint/2010/main" val="1273095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fontScale="90000"/>
          </a:bodyPr>
          <a:lstStyle/>
          <a:p>
            <a:pPr algn="l"/>
            <a:r>
              <a:rPr lang="en-US" sz="3200" dirty="0">
                <a:solidFill>
                  <a:srgbClr val="0070C0"/>
                </a:solidFill>
              </a:rPr>
              <a:t>Low VOC, from </a:t>
            </a:r>
            <a:r>
              <a:rPr lang="en-US" sz="3200">
                <a:solidFill>
                  <a:srgbClr val="0070C0"/>
                </a:solidFill>
              </a:rPr>
              <a:t>Recycled Materials </a:t>
            </a:r>
            <a:r>
              <a:rPr lang="en-US" sz="3200" dirty="0">
                <a:solidFill>
                  <a:srgbClr val="0070C0"/>
                </a:solidFill>
              </a:rPr>
              <a:t>and Locally Sourced (where possible)</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7471" y="1742460"/>
            <a:ext cx="2743200" cy="33337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67250" y="2000250"/>
            <a:ext cx="2857500" cy="2857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421329" y="1742460"/>
            <a:ext cx="3238500" cy="3238500"/>
          </a:xfrm>
          <a:prstGeom prst="rect">
            <a:avLst/>
          </a:prstGeom>
        </p:spPr>
      </p:pic>
      <p:sp>
        <p:nvSpPr>
          <p:cNvPr id="8" name="TextBox 7">
            <a:extLst>
              <a:ext uri="{FF2B5EF4-FFF2-40B4-BE49-F238E27FC236}">
                <a16:creationId xmlns:a16="http://schemas.microsoft.com/office/drawing/2014/main" id="{D090472F-D42C-4564-861E-3060D4C33CB5}"/>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We are selecting paints that are low in chemicals called Volatile Organic Compounds (VOC’s) and we are trying to buy as many materials locally which has been challenging with some of the products needed for Passive House only available in Europe today</a:t>
            </a:r>
          </a:p>
        </p:txBody>
      </p:sp>
    </p:spTree>
    <p:extLst>
      <p:ext uri="{BB962C8B-B14F-4D97-AF65-F5344CB8AC3E}">
        <p14:creationId xmlns:p14="http://schemas.microsoft.com/office/powerpoint/2010/main" val="1814378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4931" y="80054"/>
            <a:ext cx="11566849" cy="608269"/>
          </a:xfrm>
        </p:spPr>
        <p:txBody>
          <a:bodyPr>
            <a:normAutofit/>
          </a:bodyPr>
          <a:lstStyle/>
          <a:p>
            <a:pPr algn="l"/>
            <a:r>
              <a:rPr lang="en-US" sz="3200" dirty="0">
                <a:solidFill>
                  <a:srgbClr val="0070C0"/>
                </a:solidFill>
              </a:rPr>
              <a:t>Reuse and Recycle with Green Demolition </a:t>
            </a:r>
          </a:p>
        </p:txBody>
      </p:sp>
      <p:cxnSp>
        <p:nvCxnSpPr>
          <p:cNvPr id="7" name="Gerade Verbindung 29"/>
          <p:cNvCxnSpPr/>
          <p:nvPr/>
        </p:nvCxnSpPr>
        <p:spPr>
          <a:xfrm>
            <a:off x="13596" y="721807"/>
            <a:ext cx="12182613" cy="0"/>
          </a:xfrm>
          <a:prstGeom prst="line">
            <a:avLst/>
          </a:prstGeom>
          <a:ln w="47625">
            <a:solidFill>
              <a:srgbClr val="666C7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00269" y="1348862"/>
            <a:ext cx="2857500" cy="1485900"/>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931" y="1207356"/>
            <a:ext cx="6480887" cy="4859147"/>
          </a:xfrm>
          <a:prstGeom prst="rect">
            <a:avLst/>
          </a:prstGeom>
        </p:spPr>
      </p:pic>
      <p:sp>
        <p:nvSpPr>
          <p:cNvPr id="8" name="TextBox 7">
            <a:extLst>
              <a:ext uri="{FF2B5EF4-FFF2-40B4-BE49-F238E27FC236}">
                <a16:creationId xmlns:a16="http://schemas.microsoft.com/office/drawing/2014/main" id="{82A4E275-AAFD-4AC5-B191-AB2D59E21999}"/>
              </a:ext>
            </a:extLst>
          </p:cNvPr>
          <p:cNvSpPr txBox="1"/>
          <p:nvPr/>
        </p:nvSpPr>
        <p:spPr>
          <a:xfrm>
            <a:off x="44191" y="6176963"/>
            <a:ext cx="12121421" cy="646331"/>
          </a:xfrm>
          <a:prstGeom prst="rect">
            <a:avLst/>
          </a:prstGeom>
          <a:noFill/>
          <a:ln>
            <a:solidFill>
              <a:schemeClr val="tx1"/>
            </a:solidFill>
          </a:ln>
        </p:spPr>
        <p:txBody>
          <a:bodyPr wrap="square" rtlCol="0">
            <a:spAutoFit/>
          </a:bodyPr>
          <a:lstStyle/>
          <a:p>
            <a:pPr algn="ctr"/>
            <a:r>
              <a:rPr lang="en-CA" dirty="0"/>
              <a:t>When we took down our old house we worked with Habitat for Humanity who recycled many of the building materials and resold them in their Restore</a:t>
            </a:r>
          </a:p>
        </p:txBody>
      </p:sp>
    </p:spTree>
    <p:extLst>
      <p:ext uri="{BB962C8B-B14F-4D97-AF65-F5344CB8AC3E}">
        <p14:creationId xmlns:p14="http://schemas.microsoft.com/office/powerpoint/2010/main" val="2805390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8A1F38-31B2-42E2-88D6-87A9E6C4A8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21358" y="68424"/>
            <a:ext cx="6526268" cy="5517503"/>
          </a:xfrm>
          <a:prstGeom prst="rect">
            <a:avLst/>
          </a:prstGeom>
        </p:spPr>
      </p:pic>
      <p:sp>
        <p:nvSpPr>
          <p:cNvPr id="3" name="TextBox 2">
            <a:extLst>
              <a:ext uri="{FF2B5EF4-FFF2-40B4-BE49-F238E27FC236}">
                <a16:creationId xmlns:a16="http://schemas.microsoft.com/office/drawing/2014/main" id="{D454E12E-6142-4106-9336-F0F9308ECAC8}"/>
              </a:ext>
            </a:extLst>
          </p:cNvPr>
          <p:cNvSpPr txBox="1"/>
          <p:nvPr/>
        </p:nvSpPr>
        <p:spPr>
          <a:xfrm>
            <a:off x="70579" y="5866246"/>
            <a:ext cx="12121421" cy="923330"/>
          </a:xfrm>
          <a:prstGeom prst="rect">
            <a:avLst/>
          </a:prstGeom>
          <a:noFill/>
          <a:ln>
            <a:solidFill>
              <a:schemeClr val="tx1"/>
            </a:solidFill>
          </a:ln>
        </p:spPr>
        <p:txBody>
          <a:bodyPr wrap="square" rtlCol="0">
            <a:spAutoFit/>
          </a:bodyPr>
          <a:lstStyle/>
          <a:p>
            <a:pPr algn="ctr"/>
            <a:r>
              <a:rPr lang="en-CA" dirty="0"/>
              <a:t>With all of the things we are designing into our house we will use very little energy.  A Passive House consultant will model this to make sure we meet the standard and give us our Passive House certification.  We will also be collecting the data once the house is built to see if the actual energy use matches the model </a:t>
            </a:r>
          </a:p>
        </p:txBody>
      </p:sp>
    </p:spTree>
    <p:extLst>
      <p:ext uri="{BB962C8B-B14F-4D97-AF65-F5344CB8AC3E}">
        <p14:creationId xmlns:p14="http://schemas.microsoft.com/office/powerpoint/2010/main" val="2733672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DF5B73-2797-4945-9FD0-DA7AAC6074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9110" y="1191168"/>
            <a:ext cx="7405100" cy="4939637"/>
          </a:xfrm>
          <a:prstGeom prst="rect">
            <a:avLst/>
          </a:prstGeom>
        </p:spPr>
      </p:pic>
      <p:pic>
        <p:nvPicPr>
          <p:cNvPr id="5" name="Picture 4">
            <a:extLst>
              <a:ext uri="{FF2B5EF4-FFF2-40B4-BE49-F238E27FC236}">
                <a16:creationId xmlns:a16="http://schemas.microsoft.com/office/drawing/2014/main" id="{8363E5B5-1A2E-4ACF-88E0-FA7F33DB6A29}"/>
              </a:ext>
            </a:extLst>
          </p:cNvPr>
          <p:cNvPicPr>
            <a:picLocks noChangeAspect="1"/>
          </p:cNvPicPr>
          <p:nvPr/>
        </p:nvPicPr>
        <p:blipFill>
          <a:blip r:embed="rId3"/>
          <a:stretch>
            <a:fillRect/>
          </a:stretch>
        </p:blipFill>
        <p:spPr>
          <a:xfrm>
            <a:off x="7762875" y="57693"/>
            <a:ext cx="4429125" cy="1133475"/>
          </a:xfrm>
          <a:prstGeom prst="rect">
            <a:avLst/>
          </a:prstGeom>
        </p:spPr>
      </p:pic>
      <p:sp>
        <p:nvSpPr>
          <p:cNvPr id="7" name="TextBox 6">
            <a:extLst>
              <a:ext uri="{FF2B5EF4-FFF2-40B4-BE49-F238E27FC236}">
                <a16:creationId xmlns:a16="http://schemas.microsoft.com/office/drawing/2014/main" id="{40C99216-E9F5-4C84-8744-6BB5EE1F22C0}"/>
              </a:ext>
            </a:extLst>
          </p:cNvPr>
          <p:cNvSpPr txBox="1"/>
          <p:nvPr/>
        </p:nvSpPr>
        <p:spPr>
          <a:xfrm>
            <a:off x="60779" y="6130805"/>
            <a:ext cx="12121421" cy="646331"/>
          </a:xfrm>
          <a:prstGeom prst="rect">
            <a:avLst/>
          </a:prstGeom>
          <a:noFill/>
          <a:ln>
            <a:solidFill>
              <a:schemeClr val="tx1"/>
            </a:solidFill>
          </a:ln>
        </p:spPr>
        <p:txBody>
          <a:bodyPr wrap="square" rtlCol="0">
            <a:spAutoFit/>
          </a:bodyPr>
          <a:lstStyle/>
          <a:p>
            <a:pPr algn="ctr"/>
            <a:r>
              <a:rPr lang="en-CA" dirty="0"/>
              <a:t>We had to present our plans for the Passive House to the City of West Vancouver Mayor and Councillors who were very supportive.  They thanked us for being the first in West Van to build a Passive House and setting the path for others </a:t>
            </a:r>
          </a:p>
        </p:txBody>
      </p:sp>
    </p:spTree>
    <p:extLst>
      <p:ext uri="{BB962C8B-B14F-4D97-AF65-F5344CB8AC3E}">
        <p14:creationId xmlns:p14="http://schemas.microsoft.com/office/powerpoint/2010/main" val="3849845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FF0527-F99E-4DC7-8430-037C500869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81825" y="0"/>
            <a:ext cx="9028349" cy="5878287"/>
          </a:xfrm>
          <a:prstGeom prst="rect">
            <a:avLst/>
          </a:prstGeom>
        </p:spPr>
      </p:pic>
      <p:sp>
        <p:nvSpPr>
          <p:cNvPr id="3" name="TextBox 2">
            <a:extLst>
              <a:ext uri="{FF2B5EF4-FFF2-40B4-BE49-F238E27FC236}">
                <a16:creationId xmlns:a16="http://schemas.microsoft.com/office/drawing/2014/main" id="{30C64C14-69A5-4A7B-9990-60E79C4CE401}"/>
              </a:ext>
            </a:extLst>
          </p:cNvPr>
          <p:cNvSpPr txBox="1"/>
          <p:nvPr/>
        </p:nvSpPr>
        <p:spPr>
          <a:xfrm>
            <a:off x="44191" y="6176963"/>
            <a:ext cx="12121421" cy="369332"/>
          </a:xfrm>
          <a:prstGeom prst="rect">
            <a:avLst/>
          </a:prstGeom>
          <a:noFill/>
          <a:ln>
            <a:solidFill>
              <a:schemeClr val="tx1"/>
            </a:solidFill>
          </a:ln>
        </p:spPr>
        <p:txBody>
          <a:bodyPr wrap="square" rtlCol="0">
            <a:spAutoFit/>
          </a:bodyPr>
          <a:lstStyle/>
          <a:p>
            <a:pPr algn="ctr"/>
            <a:r>
              <a:rPr lang="en-CA" dirty="0"/>
              <a:t>This is our old house which wasn’t very energy efficient.</a:t>
            </a:r>
          </a:p>
        </p:txBody>
      </p:sp>
    </p:spTree>
    <p:extLst>
      <p:ext uri="{BB962C8B-B14F-4D97-AF65-F5344CB8AC3E}">
        <p14:creationId xmlns:p14="http://schemas.microsoft.com/office/powerpoint/2010/main" val="2353972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BCE830-3878-4D39-AC3C-D91B358DD4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9044" y="58446"/>
            <a:ext cx="10568473" cy="5735598"/>
          </a:xfrm>
          <a:prstGeom prst="rect">
            <a:avLst/>
          </a:prstGeom>
        </p:spPr>
      </p:pic>
      <p:sp>
        <p:nvSpPr>
          <p:cNvPr id="3" name="TextBox 2">
            <a:extLst>
              <a:ext uri="{FF2B5EF4-FFF2-40B4-BE49-F238E27FC236}">
                <a16:creationId xmlns:a16="http://schemas.microsoft.com/office/drawing/2014/main" id="{22589A05-222F-44C4-8EE6-AB8D16561208}"/>
              </a:ext>
            </a:extLst>
          </p:cNvPr>
          <p:cNvSpPr txBox="1"/>
          <p:nvPr/>
        </p:nvSpPr>
        <p:spPr>
          <a:xfrm>
            <a:off x="0" y="6153223"/>
            <a:ext cx="12121421" cy="369332"/>
          </a:xfrm>
          <a:prstGeom prst="rect">
            <a:avLst/>
          </a:prstGeom>
          <a:noFill/>
          <a:ln>
            <a:solidFill>
              <a:schemeClr val="tx1"/>
            </a:solidFill>
          </a:ln>
        </p:spPr>
        <p:txBody>
          <a:bodyPr wrap="square" rtlCol="0">
            <a:spAutoFit/>
          </a:bodyPr>
          <a:lstStyle/>
          <a:p>
            <a:pPr algn="ctr"/>
            <a:r>
              <a:rPr lang="en-CA" dirty="0"/>
              <a:t>This will be our new house which will be beautiful, comfortable, healthy and energy efficient</a:t>
            </a:r>
          </a:p>
        </p:txBody>
      </p:sp>
    </p:spTree>
    <p:extLst>
      <p:ext uri="{BB962C8B-B14F-4D97-AF65-F5344CB8AC3E}">
        <p14:creationId xmlns:p14="http://schemas.microsoft.com/office/powerpoint/2010/main" val="1024244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88F5EF-DA2F-470B-8594-46BEFE4F28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5676899" cy="3784599"/>
          </a:xfrm>
          <a:prstGeom prst="rect">
            <a:avLst/>
          </a:prstGeom>
        </p:spPr>
      </p:pic>
      <p:pic>
        <p:nvPicPr>
          <p:cNvPr id="3" name="Picture 2">
            <a:extLst>
              <a:ext uri="{FF2B5EF4-FFF2-40B4-BE49-F238E27FC236}">
                <a16:creationId xmlns:a16="http://schemas.microsoft.com/office/drawing/2014/main" id="{1615EE50-3870-41C9-B398-90A18AB60F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21" y="3791899"/>
            <a:ext cx="5636077" cy="3015301"/>
          </a:xfrm>
          <a:prstGeom prst="rect">
            <a:avLst/>
          </a:prstGeom>
        </p:spPr>
      </p:pic>
      <p:sp>
        <p:nvSpPr>
          <p:cNvPr id="7" name="TextBox 6">
            <a:extLst>
              <a:ext uri="{FF2B5EF4-FFF2-40B4-BE49-F238E27FC236}">
                <a16:creationId xmlns:a16="http://schemas.microsoft.com/office/drawing/2014/main" id="{1137BD84-1F00-4392-BB74-8F889A763D0B}"/>
              </a:ext>
            </a:extLst>
          </p:cNvPr>
          <p:cNvSpPr txBox="1"/>
          <p:nvPr/>
        </p:nvSpPr>
        <p:spPr>
          <a:xfrm>
            <a:off x="6785344" y="4711773"/>
            <a:ext cx="4349021" cy="2031325"/>
          </a:xfrm>
          <a:prstGeom prst="rect">
            <a:avLst/>
          </a:prstGeom>
          <a:noFill/>
          <a:ln>
            <a:solidFill>
              <a:schemeClr val="tx1"/>
            </a:solidFill>
          </a:ln>
        </p:spPr>
        <p:txBody>
          <a:bodyPr wrap="square" rtlCol="0">
            <a:spAutoFit/>
          </a:bodyPr>
          <a:lstStyle/>
          <a:p>
            <a:pPr algn="ctr"/>
            <a:r>
              <a:rPr lang="en-CA" dirty="0"/>
              <a:t>Here are some other Passive Houses that show they can be beautiful and also be made into apartments.  The picture above is the student residence at Cornell University in New York City.  The picture in the top left is a house near Portland and the one in the bottom left is in Whistler</a:t>
            </a:r>
          </a:p>
        </p:txBody>
      </p:sp>
      <p:pic>
        <p:nvPicPr>
          <p:cNvPr id="8" name="Picture 7">
            <a:extLst>
              <a:ext uri="{FF2B5EF4-FFF2-40B4-BE49-F238E27FC236}">
                <a16:creationId xmlns:a16="http://schemas.microsoft.com/office/drawing/2014/main" id="{75BDA8B2-3B46-48AD-9812-010321E4BD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46238" y="0"/>
            <a:ext cx="6229861" cy="4672396"/>
          </a:xfrm>
          <a:prstGeom prst="rect">
            <a:avLst/>
          </a:prstGeom>
        </p:spPr>
      </p:pic>
    </p:spTree>
    <p:extLst>
      <p:ext uri="{BB962C8B-B14F-4D97-AF65-F5344CB8AC3E}">
        <p14:creationId xmlns:p14="http://schemas.microsoft.com/office/powerpoint/2010/main" val="2777419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5DFE4-6836-4749-8F9F-63D75FF2291F}"/>
              </a:ext>
            </a:extLst>
          </p:cNvPr>
          <p:cNvSpPr>
            <a:spLocks noGrp="1"/>
          </p:cNvSpPr>
          <p:nvPr>
            <p:ph type="title"/>
          </p:nvPr>
        </p:nvSpPr>
        <p:spPr>
          <a:xfrm>
            <a:off x="838200" y="860425"/>
            <a:ext cx="10515600" cy="1325563"/>
          </a:xfrm>
        </p:spPr>
        <p:txBody>
          <a:bodyPr>
            <a:normAutofit fontScale="90000"/>
          </a:bodyPr>
          <a:lstStyle/>
          <a:p>
            <a:pPr algn="ctr"/>
            <a:r>
              <a:rPr lang="en-CA" dirty="0"/>
              <a:t>Thank You for your Attention</a:t>
            </a:r>
            <a:br>
              <a:rPr lang="en-CA" dirty="0"/>
            </a:br>
            <a:br>
              <a:rPr lang="en-CA" dirty="0"/>
            </a:br>
            <a:r>
              <a:rPr lang="en-CA" dirty="0"/>
              <a:t>Any Questions?</a:t>
            </a:r>
          </a:p>
        </p:txBody>
      </p:sp>
      <p:pic>
        <p:nvPicPr>
          <p:cNvPr id="36866" name="Picture 2" descr="Image result for questions">
            <a:extLst>
              <a:ext uri="{FF2B5EF4-FFF2-40B4-BE49-F238E27FC236}">
                <a16:creationId xmlns:a16="http://schemas.microsoft.com/office/drawing/2014/main" id="{4C34E01C-A552-433E-97A7-63BD8ED94F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55850" y="2801938"/>
            <a:ext cx="7480300" cy="374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18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3454</TotalTime>
  <Words>1775</Words>
  <Application>Microsoft Office PowerPoint</Application>
  <PresentationFormat>Widescreen</PresentationFormat>
  <Paragraphs>109</Paragraphs>
  <Slides>37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DINComp-BoldIta</vt:lpstr>
      <vt:lpstr>Open Sans</vt:lpstr>
      <vt:lpstr>Office Theme</vt:lpstr>
      <vt:lpstr>West Bay Passive House</vt:lpstr>
      <vt:lpstr>Our Passive House Goals: Comfortable, Healthy, Beautiful &amp; Energy Efficiency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Blower Door Test with Leakage of &lt;0.6 airchanges/hr</vt:lpstr>
      <vt:lpstr>Ventilation with Fresh Air is Critical for Your Health</vt:lpstr>
      <vt:lpstr>High Efficiency Energy Recovery Ventilation (ERV)</vt:lpstr>
      <vt:lpstr>Try to position windows to take advantage of the sun for heating</vt:lpstr>
      <vt:lpstr>Large Overhangs for Preventing Thermal Gain in Summer &amp; Getting it in Winter</vt:lpstr>
      <vt:lpstr>High Efficiency Automated Windows</vt:lpstr>
      <vt:lpstr>Thermal Bridges</vt:lpstr>
      <vt:lpstr>No Thermal Bridges</vt:lpstr>
      <vt:lpstr>Comfortable and Efficient Heating and Cooling </vt:lpstr>
      <vt:lpstr>Comfortable Heating </vt:lpstr>
      <vt:lpstr>Energy recovery from drain water</vt:lpstr>
      <vt:lpstr>Water Conservation</vt:lpstr>
      <vt:lpstr>High Efficiency Appliances</vt:lpstr>
      <vt:lpstr>Energy Efficient Lighting and Plug Loads</vt:lpstr>
      <vt:lpstr>Home Automation and Performance Monitoring</vt:lpstr>
      <vt:lpstr>Net Zero Energy with Solar Panels and Battery Storage</vt:lpstr>
      <vt:lpstr>Low VOC, from Recycled Materials and Locally Sourced (where possible)</vt:lpstr>
      <vt:lpstr>Reuse and Recycle with Green Demolition </vt:lpstr>
      <vt:lpstr>PowerPoint Presentation</vt:lpstr>
      <vt:lpstr>PowerPoint Presentation</vt:lpstr>
      <vt:lpstr>PowerPoint Presentation</vt:lpstr>
      <vt:lpstr>PowerPoint Presentation</vt:lpstr>
      <vt:lpstr>PowerPoint Presentation</vt:lpstr>
      <vt:lpstr>Thank You for your Attention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Dean</dc:creator>
  <cp:lastModifiedBy>James Dean</cp:lastModifiedBy>
  <cp:revision>91</cp:revision>
  <dcterms:created xsi:type="dcterms:W3CDTF">2016-10-16T19:11:23Z</dcterms:created>
  <dcterms:modified xsi:type="dcterms:W3CDTF">2017-10-28T18:05:29Z</dcterms:modified>
</cp:coreProperties>
</file>